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x="18288000" cy="10287000"/>
  <p:notesSz cx="6858000" cy="9144000"/>
  <p:embeddedFontLst>
    <p:embeddedFont>
      <p:font typeface="Playfair Display Bold" charset="1" panose="00000800000000000000"/>
      <p:regular r:id="rId25"/>
    </p:embeddedFont>
    <p:embeddedFont>
      <p:font typeface="Raleway" charset="1" panose="020B0503030101060003"/>
      <p:regular r:id="rId26"/>
    </p:embeddedFont>
    <p:embeddedFont>
      <p:font typeface="Raleway Bold" charset="1" panose="020B0803030101060003"/>
      <p:regular r:id="rId27"/>
    </p:embeddedFont>
    <p:embeddedFont>
      <p:font typeface="Playfair Display Italics" charset="1" panose="00000500000000000000"/>
      <p:regular r:id="rId28"/>
    </p:embeddedFont>
    <p:embeddedFont>
      <p:font typeface="Playfair Display" charset="1" panose="00000500000000000000"/>
      <p:regular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sv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jpeg>
</file>

<file path=ppt/media/image29.png>
</file>

<file path=ppt/media/image3.png>
</file>

<file path=ppt/media/image4.png>
</file>

<file path=ppt/media/image5.svg>
</file>

<file path=ppt/media/image6.jpeg>
</file>

<file path=ppt/media/image7.jpeg>
</file>

<file path=ppt/media/image8.jpe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 Id="rId3" Target="../media/image15.png" Type="http://schemas.openxmlformats.org/officeDocument/2006/relationships/image"/><Relationship Id="rId4" Target="../media/image16.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 Id="rId3" Target="../media/image18.png" Type="http://schemas.openxmlformats.org/officeDocument/2006/relationships/image"/><Relationship Id="rId4" Target="../media/image19.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png" Type="http://schemas.openxmlformats.org/officeDocument/2006/relationships/image"/><Relationship Id="rId3" Target="../media/image21.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2.png" Type="http://schemas.openxmlformats.org/officeDocument/2006/relationships/image"/><Relationship Id="rId3" Target="../media/image23.png" Type="http://schemas.openxmlformats.org/officeDocument/2006/relationships/image"/><Relationship Id="rId4" Target="../media/image24.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5.png" Type="http://schemas.openxmlformats.org/officeDocument/2006/relationships/image"/><Relationship Id="rId3" Target="../media/image26.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7.jpeg" Type="http://schemas.openxmlformats.org/officeDocument/2006/relationships/image"/><Relationship Id="rId3" Target="../media/image11.jpeg" Type="http://schemas.openxmlformats.org/officeDocument/2006/relationships/image"/><Relationship Id="rId4" Target="../media/image28.jpe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9.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3.pn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 Id="rId3" Target="../media/image9.png" Type="http://schemas.openxmlformats.org/officeDocument/2006/relationships/image"/><Relationship Id="rId4" Target="../media/image10.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EBEFFE"/>
        </a:solidFill>
      </p:bgPr>
    </p:bg>
    <p:spTree>
      <p:nvGrpSpPr>
        <p:cNvPr id="1" name=""/>
        <p:cNvGrpSpPr/>
        <p:nvPr/>
      </p:nvGrpSpPr>
      <p:grpSpPr>
        <a:xfrm>
          <a:off x="0" y="0"/>
          <a:ext cx="0" cy="0"/>
          <a:chOff x="0" y="0"/>
          <a:chExt cx="0" cy="0"/>
        </a:xfrm>
      </p:grpSpPr>
      <p:sp>
        <p:nvSpPr>
          <p:cNvPr name="Freeform 2" id="2"/>
          <p:cNvSpPr/>
          <p:nvPr/>
        </p:nvSpPr>
        <p:spPr>
          <a:xfrm flipH="false" flipV="false" rot="0">
            <a:off x="351028" y="463149"/>
            <a:ext cx="17585944" cy="9600245"/>
          </a:xfrm>
          <a:custGeom>
            <a:avLst/>
            <a:gdLst/>
            <a:ahLst/>
            <a:cxnLst/>
            <a:rect r="r" b="b" t="t" l="l"/>
            <a:pathLst>
              <a:path h="9600245" w="17585944">
                <a:moveTo>
                  <a:pt x="0" y="0"/>
                </a:moveTo>
                <a:lnTo>
                  <a:pt x="17585944" y="0"/>
                </a:lnTo>
                <a:lnTo>
                  <a:pt x="17585944" y="9600245"/>
                </a:lnTo>
                <a:lnTo>
                  <a:pt x="0" y="9600245"/>
                </a:lnTo>
                <a:lnTo>
                  <a:pt x="0" y="0"/>
                </a:lnTo>
                <a:close/>
              </a:path>
            </a:pathLst>
          </a:custGeom>
          <a:blipFill>
            <a:blip r:embed="rId2">
              <a:alphaModFix amt="99000"/>
            </a:blip>
            <a:stretch>
              <a:fillRect l="-6865" t="0" r="-6865" b="0"/>
            </a:stretch>
          </a:blipFill>
        </p:spPr>
      </p:sp>
      <p:grpSp>
        <p:nvGrpSpPr>
          <p:cNvPr name="Group 3" id="3"/>
          <p:cNvGrpSpPr/>
          <p:nvPr/>
        </p:nvGrpSpPr>
        <p:grpSpPr>
          <a:xfrm rot="0">
            <a:off x="2589190" y="875500"/>
            <a:ext cx="13109620" cy="8536000"/>
            <a:chOff x="0" y="0"/>
            <a:chExt cx="17479493" cy="11381334"/>
          </a:xfrm>
        </p:grpSpPr>
        <p:sp>
          <p:nvSpPr>
            <p:cNvPr name="TextBox 4" id="4"/>
            <p:cNvSpPr txBox="true"/>
            <p:nvPr/>
          </p:nvSpPr>
          <p:spPr>
            <a:xfrm rot="0">
              <a:off x="0" y="1071677"/>
              <a:ext cx="17479493" cy="8860367"/>
            </a:xfrm>
            <a:prstGeom prst="rect">
              <a:avLst/>
            </a:prstGeom>
          </p:spPr>
          <p:txBody>
            <a:bodyPr anchor="t" rtlCol="false" tIns="0" lIns="0" bIns="0" rIns="0">
              <a:spAutoFit/>
            </a:bodyPr>
            <a:lstStyle/>
            <a:p>
              <a:pPr algn="ctr">
                <a:lnSpc>
                  <a:spcPts val="13300"/>
                </a:lnSpc>
              </a:pPr>
              <a:r>
                <a:rPr lang="en-US" b="true" sz="9500">
                  <a:solidFill>
                    <a:srgbClr val="FFFFFF"/>
                  </a:solidFill>
                  <a:latin typeface="Playfair Display Bold"/>
                  <a:ea typeface="Playfair Display Bold"/>
                  <a:cs typeface="Playfair Display Bold"/>
                  <a:sym typeface="Playfair Display Bold"/>
                </a:rPr>
                <a:t>IMPACTS OF OCEAN ACIDIFICATION ON PLANKTON IN THE NORTH ATLANTIC</a:t>
              </a:r>
            </a:p>
          </p:txBody>
        </p:sp>
        <p:sp>
          <p:nvSpPr>
            <p:cNvPr name="TextBox 5" id="5"/>
            <p:cNvSpPr txBox="true"/>
            <p:nvPr/>
          </p:nvSpPr>
          <p:spPr>
            <a:xfrm rot="0">
              <a:off x="922986" y="10815126"/>
              <a:ext cx="15633521" cy="566208"/>
            </a:xfrm>
            <a:prstGeom prst="rect">
              <a:avLst/>
            </a:prstGeom>
          </p:spPr>
          <p:txBody>
            <a:bodyPr anchor="t" rtlCol="false" tIns="0" lIns="0" bIns="0" rIns="0">
              <a:spAutoFit/>
            </a:bodyPr>
            <a:lstStyle/>
            <a:p>
              <a:pPr algn="ctr">
                <a:lnSpc>
                  <a:spcPts val="3500"/>
                </a:lnSpc>
              </a:pPr>
              <a:r>
                <a:rPr lang="en-US" sz="2500" spc="82">
                  <a:solidFill>
                    <a:srgbClr val="EBEFFE"/>
                  </a:solidFill>
                  <a:latin typeface="Raleway"/>
                  <a:ea typeface="Raleway"/>
                  <a:cs typeface="Raleway"/>
                  <a:sym typeface="Raleway"/>
                </a:rPr>
                <a:t>Silas Peters &amp; Naveen David</a:t>
              </a:r>
            </a:p>
          </p:txBody>
        </p:sp>
        <p:sp>
          <p:nvSpPr>
            <p:cNvPr name="TextBox 6" id="6"/>
            <p:cNvSpPr txBox="true"/>
            <p:nvPr/>
          </p:nvSpPr>
          <p:spPr>
            <a:xfrm rot="0">
              <a:off x="922986" y="-85725"/>
              <a:ext cx="15633521" cy="770678"/>
            </a:xfrm>
            <a:prstGeom prst="rect">
              <a:avLst/>
            </a:prstGeom>
          </p:spPr>
          <p:txBody>
            <a:bodyPr anchor="t" rtlCol="false" tIns="0" lIns="0" bIns="0" rIns="0">
              <a:spAutoFit/>
            </a:bodyPr>
            <a:lstStyle/>
            <a:p>
              <a:pPr algn="ctr">
                <a:lnSpc>
                  <a:spcPts val="4759"/>
                </a:lnSpc>
              </a:pPr>
            </a:p>
          </p:txBody>
        </p:sp>
      </p:gr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EBEFFE"/>
        </a:solidFill>
      </p:bgPr>
    </p:bg>
    <p:spTree>
      <p:nvGrpSpPr>
        <p:cNvPr id="1" name=""/>
        <p:cNvGrpSpPr/>
        <p:nvPr/>
      </p:nvGrpSpPr>
      <p:grpSpPr>
        <a:xfrm>
          <a:off x="0" y="0"/>
          <a:ext cx="0" cy="0"/>
          <a:chOff x="0" y="0"/>
          <a:chExt cx="0" cy="0"/>
        </a:xfrm>
      </p:grpSpPr>
      <p:grpSp>
        <p:nvGrpSpPr>
          <p:cNvPr name="Group 2" id="2"/>
          <p:cNvGrpSpPr/>
          <p:nvPr/>
        </p:nvGrpSpPr>
        <p:grpSpPr>
          <a:xfrm rot="0">
            <a:off x="-551582" y="1231641"/>
            <a:ext cx="9467850" cy="2438400"/>
            <a:chOff x="0" y="0"/>
            <a:chExt cx="12623801" cy="3251200"/>
          </a:xfrm>
        </p:grpSpPr>
        <p:sp>
          <p:nvSpPr>
            <p:cNvPr name="AutoShape 3" id="3"/>
            <p:cNvSpPr/>
            <p:nvPr/>
          </p:nvSpPr>
          <p:spPr>
            <a:xfrm rot="0">
              <a:off x="0" y="0"/>
              <a:ext cx="12623801" cy="3251200"/>
            </a:xfrm>
            <a:prstGeom prst="rect">
              <a:avLst/>
            </a:prstGeom>
            <a:solidFill>
              <a:srgbClr val="364182"/>
            </a:solidFill>
          </p:spPr>
        </p:sp>
        <p:sp>
          <p:nvSpPr>
            <p:cNvPr name="TextBox 4" id="4"/>
            <p:cNvSpPr txBox="true"/>
            <p:nvPr/>
          </p:nvSpPr>
          <p:spPr>
            <a:xfrm rot="0">
              <a:off x="2402351" y="507844"/>
              <a:ext cx="9569718" cy="1223433"/>
            </a:xfrm>
            <a:prstGeom prst="rect">
              <a:avLst/>
            </a:prstGeom>
          </p:spPr>
          <p:txBody>
            <a:bodyPr anchor="t" rtlCol="false" tIns="0" lIns="0" bIns="0" rIns="0">
              <a:spAutoFit/>
            </a:bodyPr>
            <a:lstStyle/>
            <a:p>
              <a:pPr algn="l">
                <a:lnSpc>
                  <a:spcPts val="7700"/>
                </a:lnSpc>
              </a:pPr>
              <a:r>
                <a:rPr lang="en-US" b="true" sz="5500">
                  <a:solidFill>
                    <a:srgbClr val="FFFFFF"/>
                  </a:solidFill>
                  <a:latin typeface="Playfair Display Bold"/>
                  <a:ea typeface="Playfair Display Bold"/>
                  <a:cs typeface="Playfair Display Bold"/>
                  <a:sym typeface="Playfair Display Bold"/>
                </a:rPr>
                <a:t>Results</a:t>
              </a:r>
            </a:p>
          </p:txBody>
        </p:sp>
        <p:sp>
          <p:nvSpPr>
            <p:cNvPr name="TextBox 5" id="5"/>
            <p:cNvSpPr txBox="true"/>
            <p:nvPr/>
          </p:nvSpPr>
          <p:spPr>
            <a:xfrm rot="0">
              <a:off x="2402351" y="1959554"/>
              <a:ext cx="9315718" cy="676275"/>
            </a:xfrm>
            <a:prstGeom prst="rect">
              <a:avLst/>
            </a:prstGeom>
          </p:spPr>
          <p:txBody>
            <a:bodyPr anchor="t" rtlCol="false" tIns="0" lIns="0" bIns="0" rIns="0">
              <a:spAutoFit/>
            </a:bodyPr>
            <a:lstStyle/>
            <a:p>
              <a:pPr algn="l">
                <a:lnSpc>
                  <a:spcPts val="4200"/>
                </a:lnSpc>
              </a:pPr>
              <a:r>
                <a:rPr lang="en-US" b="true" sz="3000" spc="150">
                  <a:solidFill>
                    <a:srgbClr val="EBEFFE"/>
                  </a:solidFill>
                  <a:latin typeface="Raleway Bold"/>
                  <a:ea typeface="Raleway Bold"/>
                  <a:cs typeface="Raleway Bold"/>
                  <a:sym typeface="Raleway Bold"/>
                </a:rPr>
                <a:t>TIME SERIES CURRENT ANALYSIS</a:t>
              </a:r>
            </a:p>
          </p:txBody>
        </p:sp>
      </p:grpSp>
      <p:sp>
        <p:nvSpPr>
          <p:cNvPr name="Freeform 6" id="6"/>
          <p:cNvSpPr/>
          <p:nvPr/>
        </p:nvSpPr>
        <p:spPr>
          <a:xfrm flipH="false" flipV="false" rot="0">
            <a:off x="390541" y="4386698"/>
            <a:ext cx="8325443" cy="5683020"/>
          </a:xfrm>
          <a:custGeom>
            <a:avLst/>
            <a:gdLst/>
            <a:ahLst/>
            <a:cxnLst/>
            <a:rect r="r" b="b" t="t" l="l"/>
            <a:pathLst>
              <a:path h="5683020" w="8325443">
                <a:moveTo>
                  <a:pt x="0" y="0"/>
                </a:moveTo>
                <a:lnTo>
                  <a:pt x="8325443" y="0"/>
                </a:lnTo>
                <a:lnTo>
                  <a:pt x="8325443" y="5683020"/>
                </a:lnTo>
                <a:lnTo>
                  <a:pt x="0" y="5683020"/>
                </a:lnTo>
                <a:lnTo>
                  <a:pt x="0" y="0"/>
                </a:lnTo>
                <a:close/>
              </a:path>
            </a:pathLst>
          </a:custGeom>
          <a:blipFill>
            <a:blip r:embed="rId2"/>
            <a:stretch>
              <a:fillRect l="0" t="0" r="0" b="0"/>
            </a:stretch>
          </a:blipFill>
        </p:spPr>
      </p:sp>
      <p:sp>
        <p:nvSpPr>
          <p:cNvPr name="Freeform 7" id="7"/>
          <p:cNvSpPr/>
          <p:nvPr/>
        </p:nvSpPr>
        <p:spPr>
          <a:xfrm flipH="false" flipV="false" rot="0">
            <a:off x="9399875" y="4386698"/>
            <a:ext cx="8699581" cy="5339368"/>
          </a:xfrm>
          <a:custGeom>
            <a:avLst/>
            <a:gdLst/>
            <a:ahLst/>
            <a:cxnLst/>
            <a:rect r="r" b="b" t="t" l="l"/>
            <a:pathLst>
              <a:path h="5339368" w="8699581">
                <a:moveTo>
                  <a:pt x="0" y="0"/>
                </a:moveTo>
                <a:lnTo>
                  <a:pt x="8699581" y="0"/>
                </a:lnTo>
                <a:lnTo>
                  <a:pt x="8699581" y="5339368"/>
                </a:lnTo>
                <a:lnTo>
                  <a:pt x="0" y="5339368"/>
                </a:lnTo>
                <a:lnTo>
                  <a:pt x="0" y="0"/>
                </a:lnTo>
                <a:close/>
              </a:path>
            </a:pathLst>
          </a:custGeom>
          <a:blipFill>
            <a:blip r:embed="rId3"/>
            <a:stretch>
              <a:fillRect l="0" t="0" r="0" b="0"/>
            </a:stretch>
          </a:blipFill>
        </p:spPr>
      </p:sp>
      <p:sp>
        <p:nvSpPr>
          <p:cNvPr name="TextBox 8" id="8"/>
          <p:cNvSpPr txBox="true"/>
          <p:nvPr/>
        </p:nvSpPr>
        <p:spPr>
          <a:xfrm rot="0">
            <a:off x="9824251" y="783966"/>
            <a:ext cx="7592811" cy="2790825"/>
          </a:xfrm>
          <a:prstGeom prst="rect">
            <a:avLst/>
          </a:prstGeom>
        </p:spPr>
        <p:txBody>
          <a:bodyPr anchor="t" rtlCol="false" tIns="0" lIns="0" bIns="0" rIns="0">
            <a:spAutoFit/>
          </a:bodyPr>
          <a:lstStyle/>
          <a:p>
            <a:pPr algn="l">
              <a:lnSpc>
                <a:spcPts val="3149"/>
              </a:lnSpc>
            </a:pPr>
            <a:r>
              <a:rPr lang="en-US" sz="2250">
                <a:solidFill>
                  <a:srgbClr val="364182"/>
                </a:solidFill>
                <a:latin typeface="Raleway"/>
                <a:ea typeface="Raleway"/>
                <a:cs typeface="Raleway"/>
                <a:sym typeface="Raleway"/>
              </a:rPr>
              <a:t>Both plankton diversity and ocean acidity change over time, with an overall increasing trend </a:t>
            </a:r>
          </a:p>
          <a:p>
            <a:pPr algn="l">
              <a:lnSpc>
                <a:spcPts val="3149"/>
              </a:lnSpc>
            </a:pPr>
          </a:p>
          <a:p>
            <a:pPr algn="l" marL="0" indent="0" lvl="0">
              <a:lnSpc>
                <a:spcPts val="3149"/>
              </a:lnSpc>
            </a:pPr>
            <a:r>
              <a:rPr lang="en-US" sz="2250">
                <a:solidFill>
                  <a:srgbClr val="364182"/>
                </a:solidFill>
                <a:latin typeface="Raleway"/>
                <a:ea typeface="Raleway"/>
                <a:cs typeface="Raleway"/>
                <a:sym typeface="Raleway"/>
              </a:rPr>
              <a:t>Fig. 2 is the cross-correlation plot showing the relation between x(t + k) and y(t). Blue lines represent confidence intervals. The most dominant correlations appear between h = -1 and 4. </a:t>
            </a:r>
          </a:p>
        </p:txBody>
      </p:sp>
      <p:sp>
        <p:nvSpPr>
          <p:cNvPr name="TextBox 9" id="9"/>
          <p:cNvSpPr txBox="true"/>
          <p:nvPr/>
        </p:nvSpPr>
        <p:spPr>
          <a:xfrm rot="0">
            <a:off x="390541" y="3844446"/>
            <a:ext cx="7592811" cy="390525"/>
          </a:xfrm>
          <a:prstGeom prst="rect">
            <a:avLst/>
          </a:prstGeom>
        </p:spPr>
        <p:txBody>
          <a:bodyPr anchor="t" rtlCol="false" tIns="0" lIns="0" bIns="0" rIns="0">
            <a:spAutoFit/>
          </a:bodyPr>
          <a:lstStyle/>
          <a:p>
            <a:pPr algn="l" marL="0" indent="0" lvl="0">
              <a:lnSpc>
                <a:spcPts val="3149"/>
              </a:lnSpc>
            </a:pPr>
            <a:r>
              <a:rPr lang="en-US" b="true" sz="2250">
                <a:solidFill>
                  <a:srgbClr val="364182"/>
                </a:solidFill>
                <a:latin typeface="Raleway Bold"/>
                <a:ea typeface="Raleway Bold"/>
                <a:cs typeface="Raleway Bold"/>
                <a:sym typeface="Raleway Bold"/>
              </a:rPr>
              <a:t>Figure 1: Time Series of Variables 1991 - 2018</a:t>
            </a:r>
          </a:p>
        </p:txBody>
      </p:sp>
      <p:sp>
        <p:nvSpPr>
          <p:cNvPr name="TextBox 10" id="10"/>
          <p:cNvSpPr txBox="true"/>
          <p:nvPr/>
        </p:nvSpPr>
        <p:spPr>
          <a:xfrm rot="0">
            <a:off x="9399875" y="3844446"/>
            <a:ext cx="7592811" cy="390525"/>
          </a:xfrm>
          <a:prstGeom prst="rect">
            <a:avLst/>
          </a:prstGeom>
        </p:spPr>
        <p:txBody>
          <a:bodyPr anchor="t" rtlCol="false" tIns="0" lIns="0" bIns="0" rIns="0">
            <a:spAutoFit/>
          </a:bodyPr>
          <a:lstStyle/>
          <a:p>
            <a:pPr algn="l" marL="0" indent="0" lvl="0">
              <a:lnSpc>
                <a:spcPts val="3149"/>
              </a:lnSpc>
            </a:pPr>
            <a:r>
              <a:rPr lang="en-US" b="true" sz="2250">
                <a:solidFill>
                  <a:srgbClr val="364182"/>
                </a:solidFill>
                <a:latin typeface="Raleway Bold"/>
                <a:ea typeface="Raleway Bold"/>
                <a:cs typeface="Raleway Bold"/>
                <a:sym typeface="Raleway Bold"/>
              </a:rPr>
              <a:t>Figure 2: Plot of Cross-Correlation Values </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EBEFFE"/>
        </a:solidFill>
      </p:bgPr>
    </p:bg>
    <p:spTree>
      <p:nvGrpSpPr>
        <p:cNvPr id="1" name=""/>
        <p:cNvGrpSpPr/>
        <p:nvPr/>
      </p:nvGrpSpPr>
      <p:grpSpPr>
        <a:xfrm>
          <a:off x="0" y="0"/>
          <a:ext cx="0" cy="0"/>
          <a:chOff x="0" y="0"/>
          <a:chExt cx="0" cy="0"/>
        </a:xfrm>
      </p:grpSpPr>
      <p:grpSp>
        <p:nvGrpSpPr>
          <p:cNvPr name="Group 2" id="2"/>
          <p:cNvGrpSpPr/>
          <p:nvPr/>
        </p:nvGrpSpPr>
        <p:grpSpPr>
          <a:xfrm rot="0">
            <a:off x="-551582" y="1231641"/>
            <a:ext cx="9467850" cy="2438400"/>
            <a:chOff x="0" y="0"/>
            <a:chExt cx="12623801" cy="3251200"/>
          </a:xfrm>
        </p:grpSpPr>
        <p:sp>
          <p:nvSpPr>
            <p:cNvPr name="AutoShape 3" id="3"/>
            <p:cNvSpPr/>
            <p:nvPr/>
          </p:nvSpPr>
          <p:spPr>
            <a:xfrm rot="0">
              <a:off x="0" y="0"/>
              <a:ext cx="12623801" cy="3251200"/>
            </a:xfrm>
            <a:prstGeom prst="rect">
              <a:avLst/>
            </a:prstGeom>
            <a:solidFill>
              <a:srgbClr val="364182"/>
            </a:solidFill>
          </p:spPr>
        </p:sp>
        <p:sp>
          <p:nvSpPr>
            <p:cNvPr name="TextBox 4" id="4"/>
            <p:cNvSpPr txBox="true"/>
            <p:nvPr/>
          </p:nvSpPr>
          <p:spPr>
            <a:xfrm rot="0">
              <a:off x="2402351" y="507844"/>
              <a:ext cx="9569718" cy="1223433"/>
            </a:xfrm>
            <a:prstGeom prst="rect">
              <a:avLst/>
            </a:prstGeom>
          </p:spPr>
          <p:txBody>
            <a:bodyPr anchor="t" rtlCol="false" tIns="0" lIns="0" bIns="0" rIns="0">
              <a:spAutoFit/>
            </a:bodyPr>
            <a:lstStyle/>
            <a:p>
              <a:pPr algn="l">
                <a:lnSpc>
                  <a:spcPts val="7700"/>
                </a:lnSpc>
              </a:pPr>
              <a:r>
                <a:rPr lang="en-US" b="true" sz="5500">
                  <a:solidFill>
                    <a:srgbClr val="FFFFFF"/>
                  </a:solidFill>
                  <a:latin typeface="Playfair Display Bold"/>
                  <a:ea typeface="Playfair Display Bold"/>
                  <a:cs typeface="Playfair Display Bold"/>
                  <a:sym typeface="Playfair Display Bold"/>
                </a:rPr>
                <a:t>Results</a:t>
              </a:r>
            </a:p>
          </p:txBody>
        </p:sp>
        <p:sp>
          <p:nvSpPr>
            <p:cNvPr name="TextBox 5" id="5"/>
            <p:cNvSpPr txBox="true"/>
            <p:nvPr/>
          </p:nvSpPr>
          <p:spPr>
            <a:xfrm rot="0">
              <a:off x="2402351" y="1959554"/>
              <a:ext cx="9315718" cy="676275"/>
            </a:xfrm>
            <a:prstGeom prst="rect">
              <a:avLst/>
            </a:prstGeom>
          </p:spPr>
          <p:txBody>
            <a:bodyPr anchor="t" rtlCol="false" tIns="0" lIns="0" bIns="0" rIns="0">
              <a:spAutoFit/>
            </a:bodyPr>
            <a:lstStyle/>
            <a:p>
              <a:pPr algn="l">
                <a:lnSpc>
                  <a:spcPts val="4200"/>
                </a:lnSpc>
              </a:pPr>
              <a:r>
                <a:rPr lang="en-US" b="true" sz="3000" spc="150">
                  <a:solidFill>
                    <a:srgbClr val="EBEFFE"/>
                  </a:solidFill>
                  <a:latin typeface="Raleway Bold"/>
                  <a:ea typeface="Raleway Bold"/>
                  <a:cs typeface="Raleway Bold"/>
                  <a:sym typeface="Raleway Bold"/>
                </a:rPr>
                <a:t>CHECKING OUR MODEL</a:t>
              </a:r>
            </a:p>
          </p:txBody>
        </p:sp>
      </p:grpSp>
      <p:sp>
        <p:nvSpPr>
          <p:cNvPr name="Freeform 6" id="6"/>
          <p:cNvSpPr/>
          <p:nvPr/>
        </p:nvSpPr>
        <p:spPr>
          <a:xfrm flipH="false" flipV="false" rot="0">
            <a:off x="182411" y="4594283"/>
            <a:ext cx="6387851" cy="3156526"/>
          </a:xfrm>
          <a:custGeom>
            <a:avLst/>
            <a:gdLst/>
            <a:ahLst/>
            <a:cxnLst/>
            <a:rect r="r" b="b" t="t" l="l"/>
            <a:pathLst>
              <a:path h="3156526" w="6387851">
                <a:moveTo>
                  <a:pt x="0" y="0"/>
                </a:moveTo>
                <a:lnTo>
                  <a:pt x="6387851" y="0"/>
                </a:lnTo>
                <a:lnTo>
                  <a:pt x="6387851" y="3156526"/>
                </a:lnTo>
                <a:lnTo>
                  <a:pt x="0" y="3156526"/>
                </a:lnTo>
                <a:lnTo>
                  <a:pt x="0" y="0"/>
                </a:lnTo>
                <a:close/>
              </a:path>
            </a:pathLst>
          </a:custGeom>
          <a:blipFill>
            <a:blip r:embed="rId2"/>
            <a:stretch>
              <a:fillRect l="0" t="0" r="0" b="0"/>
            </a:stretch>
          </a:blipFill>
        </p:spPr>
      </p:sp>
      <p:sp>
        <p:nvSpPr>
          <p:cNvPr name="Freeform 7" id="7"/>
          <p:cNvSpPr/>
          <p:nvPr/>
        </p:nvSpPr>
        <p:spPr>
          <a:xfrm flipH="false" flipV="false" rot="0">
            <a:off x="9144000" y="4251383"/>
            <a:ext cx="8777913" cy="5420361"/>
          </a:xfrm>
          <a:custGeom>
            <a:avLst/>
            <a:gdLst/>
            <a:ahLst/>
            <a:cxnLst/>
            <a:rect r="r" b="b" t="t" l="l"/>
            <a:pathLst>
              <a:path h="5420361" w="8777913">
                <a:moveTo>
                  <a:pt x="0" y="0"/>
                </a:moveTo>
                <a:lnTo>
                  <a:pt x="8777913" y="0"/>
                </a:lnTo>
                <a:lnTo>
                  <a:pt x="8777913" y="5420362"/>
                </a:lnTo>
                <a:lnTo>
                  <a:pt x="0" y="5420362"/>
                </a:lnTo>
                <a:lnTo>
                  <a:pt x="0" y="0"/>
                </a:lnTo>
                <a:close/>
              </a:path>
            </a:pathLst>
          </a:custGeom>
          <a:blipFill>
            <a:blip r:embed="rId3"/>
            <a:stretch>
              <a:fillRect l="0" t="0" r="0" b="0"/>
            </a:stretch>
          </a:blipFill>
        </p:spPr>
      </p:sp>
      <p:sp>
        <p:nvSpPr>
          <p:cNvPr name="Freeform 8" id="8"/>
          <p:cNvSpPr/>
          <p:nvPr/>
        </p:nvSpPr>
        <p:spPr>
          <a:xfrm flipH="false" flipV="false" rot="0">
            <a:off x="182411" y="8417734"/>
            <a:ext cx="7165898" cy="1160421"/>
          </a:xfrm>
          <a:custGeom>
            <a:avLst/>
            <a:gdLst/>
            <a:ahLst/>
            <a:cxnLst/>
            <a:rect r="r" b="b" t="t" l="l"/>
            <a:pathLst>
              <a:path h="1160421" w="7165898">
                <a:moveTo>
                  <a:pt x="0" y="0"/>
                </a:moveTo>
                <a:lnTo>
                  <a:pt x="7165898" y="0"/>
                </a:lnTo>
                <a:lnTo>
                  <a:pt x="7165898" y="1160421"/>
                </a:lnTo>
                <a:lnTo>
                  <a:pt x="0" y="1160421"/>
                </a:lnTo>
                <a:lnTo>
                  <a:pt x="0" y="0"/>
                </a:lnTo>
                <a:close/>
              </a:path>
            </a:pathLst>
          </a:custGeom>
          <a:blipFill>
            <a:blip r:embed="rId4"/>
            <a:stretch>
              <a:fillRect l="0" t="0" r="0" b="0"/>
            </a:stretch>
          </a:blipFill>
        </p:spPr>
      </p:sp>
      <p:sp>
        <p:nvSpPr>
          <p:cNvPr name="TextBox 9" id="9"/>
          <p:cNvSpPr txBox="true"/>
          <p:nvPr/>
        </p:nvSpPr>
        <p:spPr>
          <a:xfrm rot="0">
            <a:off x="9144000" y="1283043"/>
            <a:ext cx="8777913" cy="1944237"/>
          </a:xfrm>
          <a:prstGeom prst="rect">
            <a:avLst/>
          </a:prstGeom>
        </p:spPr>
        <p:txBody>
          <a:bodyPr anchor="t" rtlCol="false" tIns="0" lIns="0" bIns="0" rIns="0">
            <a:spAutoFit/>
          </a:bodyPr>
          <a:lstStyle/>
          <a:p>
            <a:pPr algn="l">
              <a:lnSpc>
                <a:spcPts val="3087"/>
              </a:lnSpc>
            </a:pPr>
            <a:r>
              <a:rPr lang="en-US" sz="2205">
                <a:solidFill>
                  <a:srgbClr val="364182"/>
                </a:solidFill>
                <a:latin typeface="Raleway"/>
                <a:ea typeface="Raleway"/>
                <a:cs typeface="Raleway"/>
                <a:sym typeface="Raleway"/>
              </a:rPr>
              <a:t>TFigure 3 shows the output of auto.arima(), providing the ARIMA model with the lowest AIC score. </a:t>
            </a:r>
          </a:p>
          <a:p>
            <a:pPr algn="l">
              <a:lnSpc>
                <a:spcPts val="3087"/>
              </a:lnSpc>
            </a:pPr>
          </a:p>
          <a:p>
            <a:pPr algn="l" marL="0" indent="0" lvl="0">
              <a:lnSpc>
                <a:spcPts val="3087"/>
              </a:lnSpc>
            </a:pPr>
            <a:r>
              <a:rPr lang="en-US" sz="2205">
                <a:solidFill>
                  <a:srgbClr val="364182"/>
                </a:solidFill>
                <a:latin typeface="Raleway"/>
                <a:ea typeface="Raleway"/>
                <a:cs typeface="Raleway"/>
                <a:sym typeface="Raleway"/>
              </a:rPr>
              <a:t>Our Ljung-Box Test indicates that this model fits well, as the p-value is above 0.05. Residuals also indicate a good model fit. </a:t>
            </a:r>
          </a:p>
        </p:txBody>
      </p:sp>
      <p:sp>
        <p:nvSpPr>
          <p:cNvPr name="TextBox 10" id="10"/>
          <p:cNvSpPr txBox="true"/>
          <p:nvPr/>
        </p:nvSpPr>
        <p:spPr>
          <a:xfrm rot="0">
            <a:off x="182411" y="4203758"/>
            <a:ext cx="7592811" cy="390525"/>
          </a:xfrm>
          <a:prstGeom prst="rect">
            <a:avLst/>
          </a:prstGeom>
        </p:spPr>
        <p:txBody>
          <a:bodyPr anchor="t" rtlCol="false" tIns="0" lIns="0" bIns="0" rIns="0">
            <a:spAutoFit/>
          </a:bodyPr>
          <a:lstStyle/>
          <a:p>
            <a:pPr algn="l" marL="0" indent="0" lvl="0">
              <a:lnSpc>
                <a:spcPts val="3149"/>
              </a:lnSpc>
            </a:pPr>
            <a:r>
              <a:rPr lang="en-US" b="true" sz="2250">
                <a:solidFill>
                  <a:srgbClr val="364182"/>
                </a:solidFill>
                <a:latin typeface="Raleway Bold"/>
                <a:ea typeface="Raleway Bold"/>
                <a:cs typeface="Raleway Bold"/>
                <a:sym typeface="Raleway Bold"/>
              </a:rPr>
              <a:t>Figure 3: ARIMA Model Values</a:t>
            </a:r>
          </a:p>
        </p:txBody>
      </p:sp>
      <p:sp>
        <p:nvSpPr>
          <p:cNvPr name="TextBox 11" id="11"/>
          <p:cNvSpPr txBox="true"/>
          <p:nvPr/>
        </p:nvSpPr>
        <p:spPr>
          <a:xfrm rot="0">
            <a:off x="182411" y="8027209"/>
            <a:ext cx="7592811" cy="390525"/>
          </a:xfrm>
          <a:prstGeom prst="rect">
            <a:avLst/>
          </a:prstGeom>
        </p:spPr>
        <p:txBody>
          <a:bodyPr anchor="t" rtlCol="false" tIns="0" lIns="0" bIns="0" rIns="0">
            <a:spAutoFit/>
          </a:bodyPr>
          <a:lstStyle/>
          <a:p>
            <a:pPr algn="l" marL="0" indent="0" lvl="0">
              <a:lnSpc>
                <a:spcPts val="3149"/>
              </a:lnSpc>
            </a:pPr>
            <a:r>
              <a:rPr lang="en-US" b="true" sz="2250">
                <a:solidFill>
                  <a:srgbClr val="364182"/>
                </a:solidFill>
                <a:latin typeface="Raleway Bold"/>
                <a:ea typeface="Raleway Bold"/>
                <a:cs typeface="Raleway Bold"/>
                <a:sym typeface="Raleway Bold"/>
              </a:rPr>
              <a:t>Figure 4: Results of Ljung-Box Test</a:t>
            </a:r>
          </a:p>
        </p:txBody>
      </p:sp>
      <p:sp>
        <p:nvSpPr>
          <p:cNvPr name="TextBox 12" id="12"/>
          <p:cNvSpPr txBox="true"/>
          <p:nvPr/>
        </p:nvSpPr>
        <p:spPr>
          <a:xfrm rot="0">
            <a:off x="9697288" y="3860858"/>
            <a:ext cx="7592811" cy="390525"/>
          </a:xfrm>
          <a:prstGeom prst="rect">
            <a:avLst/>
          </a:prstGeom>
        </p:spPr>
        <p:txBody>
          <a:bodyPr anchor="t" rtlCol="false" tIns="0" lIns="0" bIns="0" rIns="0">
            <a:spAutoFit/>
          </a:bodyPr>
          <a:lstStyle/>
          <a:p>
            <a:pPr algn="l" marL="0" indent="0" lvl="0">
              <a:lnSpc>
                <a:spcPts val="3149"/>
              </a:lnSpc>
            </a:pPr>
            <a:r>
              <a:rPr lang="en-US" b="true" sz="2250">
                <a:solidFill>
                  <a:srgbClr val="364182"/>
                </a:solidFill>
                <a:latin typeface="Raleway Bold"/>
                <a:ea typeface="Raleway Bold"/>
                <a:cs typeface="Raleway Bold"/>
                <a:sym typeface="Raleway Bold"/>
              </a:rPr>
              <a:t>Figure 5: Examining Residuals to Confirm Model Fit</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EBEFFE"/>
        </a:solidFill>
      </p:bgPr>
    </p:bg>
    <p:spTree>
      <p:nvGrpSpPr>
        <p:cNvPr id="1" name=""/>
        <p:cNvGrpSpPr/>
        <p:nvPr/>
      </p:nvGrpSpPr>
      <p:grpSpPr>
        <a:xfrm>
          <a:off x="0" y="0"/>
          <a:ext cx="0" cy="0"/>
          <a:chOff x="0" y="0"/>
          <a:chExt cx="0" cy="0"/>
        </a:xfrm>
      </p:grpSpPr>
      <p:grpSp>
        <p:nvGrpSpPr>
          <p:cNvPr name="Group 2" id="2"/>
          <p:cNvGrpSpPr/>
          <p:nvPr/>
        </p:nvGrpSpPr>
        <p:grpSpPr>
          <a:xfrm rot="0">
            <a:off x="-551582" y="1231641"/>
            <a:ext cx="9467850" cy="2438400"/>
            <a:chOff x="0" y="0"/>
            <a:chExt cx="12623801" cy="3251200"/>
          </a:xfrm>
        </p:grpSpPr>
        <p:sp>
          <p:nvSpPr>
            <p:cNvPr name="AutoShape 3" id="3"/>
            <p:cNvSpPr/>
            <p:nvPr/>
          </p:nvSpPr>
          <p:spPr>
            <a:xfrm rot="0">
              <a:off x="0" y="0"/>
              <a:ext cx="12623801" cy="3251200"/>
            </a:xfrm>
            <a:prstGeom prst="rect">
              <a:avLst/>
            </a:prstGeom>
            <a:solidFill>
              <a:srgbClr val="364182"/>
            </a:solidFill>
          </p:spPr>
        </p:sp>
        <p:sp>
          <p:nvSpPr>
            <p:cNvPr name="TextBox 4" id="4"/>
            <p:cNvSpPr txBox="true"/>
            <p:nvPr/>
          </p:nvSpPr>
          <p:spPr>
            <a:xfrm rot="0">
              <a:off x="2402351" y="507844"/>
              <a:ext cx="9569718" cy="1223433"/>
            </a:xfrm>
            <a:prstGeom prst="rect">
              <a:avLst/>
            </a:prstGeom>
          </p:spPr>
          <p:txBody>
            <a:bodyPr anchor="t" rtlCol="false" tIns="0" lIns="0" bIns="0" rIns="0">
              <a:spAutoFit/>
            </a:bodyPr>
            <a:lstStyle/>
            <a:p>
              <a:pPr algn="l">
                <a:lnSpc>
                  <a:spcPts val="7700"/>
                </a:lnSpc>
              </a:pPr>
              <a:r>
                <a:rPr lang="en-US" b="true" sz="5500">
                  <a:solidFill>
                    <a:srgbClr val="FFFFFF"/>
                  </a:solidFill>
                  <a:latin typeface="Playfair Display Bold"/>
                  <a:ea typeface="Playfair Display Bold"/>
                  <a:cs typeface="Playfair Display Bold"/>
                  <a:sym typeface="Playfair Display Bold"/>
                </a:rPr>
                <a:t>Results</a:t>
              </a:r>
            </a:p>
          </p:txBody>
        </p:sp>
        <p:sp>
          <p:nvSpPr>
            <p:cNvPr name="TextBox 5" id="5"/>
            <p:cNvSpPr txBox="true"/>
            <p:nvPr/>
          </p:nvSpPr>
          <p:spPr>
            <a:xfrm rot="0">
              <a:off x="2402351" y="1959554"/>
              <a:ext cx="9315718" cy="676275"/>
            </a:xfrm>
            <a:prstGeom prst="rect">
              <a:avLst/>
            </a:prstGeom>
          </p:spPr>
          <p:txBody>
            <a:bodyPr anchor="t" rtlCol="false" tIns="0" lIns="0" bIns="0" rIns="0">
              <a:spAutoFit/>
            </a:bodyPr>
            <a:lstStyle/>
            <a:p>
              <a:pPr algn="l">
                <a:lnSpc>
                  <a:spcPts val="4200"/>
                </a:lnSpc>
              </a:pPr>
              <a:r>
                <a:rPr lang="en-US" b="true" sz="3000" spc="150">
                  <a:solidFill>
                    <a:srgbClr val="EBEFFE"/>
                  </a:solidFill>
                  <a:latin typeface="Raleway Bold"/>
                  <a:ea typeface="Raleway Bold"/>
                  <a:cs typeface="Raleway Bold"/>
                  <a:sym typeface="Raleway Bold"/>
                </a:rPr>
                <a:t>FORECAST USING TIME SERIES</a:t>
              </a:r>
            </a:p>
          </p:txBody>
        </p:sp>
      </p:grpSp>
      <p:sp>
        <p:nvSpPr>
          <p:cNvPr name="Freeform 6" id="6"/>
          <p:cNvSpPr/>
          <p:nvPr/>
        </p:nvSpPr>
        <p:spPr>
          <a:xfrm flipH="false" flipV="false" rot="0">
            <a:off x="184044" y="6982042"/>
            <a:ext cx="8499595" cy="1184923"/>
          </a:xfrm>
          <a:custGeom>
            <a:avLst/>
            <a:gdLst/>
            <a:ahLst/>
            <a:cxnLst/>
            <a:rect r="r" b="b" t="t" l="l"/>
            <a:pathLst>
              <a:path h="1184923" w="8499595">
                <a:moveTo>
                  <a:pt x="0" y="0"/>
                </a:moveTo>
                <a:lnTo>
                  <a:pt x="8499594" y="0"/>
                </a:lnTo>
                <a:lnTo>
                  <a:pt x="8499594" y="1184923"/>
                </a:lnTo>
                <a:lnTo>
                  <a:pt x="0" y="1184923"/>
                </a:lnTo>
                <a:lnTo>
                  <a:pt x="0" y="0"/>
                </a:lnTo>
                <a:close/>
              </a:path>
            </a:pathLst>
          </a:custGeom>
          <a:blipFill>
            <a:blip r:embed="rId2"/>
            <a:stretch>
              <a:fillRect l="0" t="0" r="0" b="-3113"/>
            </a:stretch>
          </a:blipFill>
        </p:spPr>
      </p:sp>
      <p:sp>
        <p:nvSpPr>
          <p:cNvPr name="Freeform 7" id="7"/>
          <p:cNvSpPr/>
          <p:nvPr/>
        </p:nvSpPr>
        <p:spPr>
          <a:xfrm flipH="false" flipV="false" rot="0">
            <a:off x="184044" y="5012996"/>
            <a:ext cx="8071666" cy="494390"/>
          </a:xfrm>
          <a:custGeom>
            <a:avLst/>
            <a:gdLst/>
            <a:ahLst/>
            <a:cxnLst/>
            <a:rect r="r" b="b" t="t" l="l"/>
            <a:pathLst>
              <a:path h="494390" w="8071666">
                <a:moveTo>
                  <a:pt x="0" y="0"/>
                </a:moveTo>
                <a:lnTo>
                  <a:pt x="8071665" y="0"/>
                </a:lnTo>
                <a:lnTo>
                  <a:pt x="8071665" y="494390"/>
                </a:lnTo>
                <a:lnTo>
                  <a:pt x="0" y="494390"/>
                </a:lnTo>
                <a:lnTo>
                  <a:pt x="0" y="0"/>
                </a:lnTo>
                <a:close/>
              </a:path>
            </a:pathLst>
          </a:custGeom>
          <a:blipFill>
            <a:blip r:embed="rId3"/>
            <a:stretch>
              <a:fillRect l="0" t="0" r="0" b="0"/>
            </a:stretch>
          </a:blipFill>
        </p:spPr>
      </p:sp>
      <p:sp>
        <p:nvSpPr>
          <p:cNvPr name="Freeform 8" id="8"/>
          <p:cNvSpPr/>
          <p:nvPr/>
        </p:nvSpPr>
        <p:spPr>
          <a:xfrm flipH="false" flipV="false" rot="0">
            <a:off x="9873486" y="4285093"/>
            <a:ext cx="8070113" cy="4973207"/>
          </a:xfrm>
          <a:custGeom>
            <a:avLst/>
            <a:gdLst/>
            <a:ahLst/>
            <a:cxnLst/>
            <a:rect r="r" b="b" t="t" l="l"/>
            <a:pathLst>
              <a:path h="4973207" w="8070113">
                <a:moveTo>
                  <a:pt x="0" y="0"/>
                </a:moveTo>
                <a:lnTo>
                  <a:pt x="8070113" y="0"/>
                </a:lnTo>
                <a:lnTo>
                  <a:pt x="8070113" y="4973207"/>
                </a:lnTo>
                <a:lnTo>
                  <a:pt x="0" y="4973207"/>
                </a:lnTo>
                <a:lnTo>
                  <a:pt x="0" y="0"/>
                </a:lnTo>
                <a:close/>
              </a:path>
            </a:pathLst>
          </a:custGeom>
          <a:blipFill>
            <a:blip r:embed="rId4"/>
            <a:stretch>
              <a:fillRect l="0" t="0" r="0" b="0"/>
            </a:stretch>
          </a:blipFill>
        </p:spPr>
      </p:sp>
      <p:sp>
        <p:nvSpPr>
          <p:cNvPr name="TextBox 9" id="9"/>
          <p:cNvSpPr txBox="true"/>
          <p:nvPr/>
        </p:nvSpPr>
        <p:spPr>
          <a:xfrm rot="0">
            <a:off x="184044" y="4622471"/>
            <a:ext cx="7592811" cy="390525"/>
          </a:xfrm>
          <a:prstGeom prst="rect">
            <a:avLst/>
          </a:prstGeom>
        </p:spPr>
        <p:txBody>
          <a:bodyPr anchor="t" rtlCol="false" tIns="0" lIns="0" bIns="0" rIns="0">
            <a:spAutoFit/>
          </a:bodyPr>
          <a:lstStyle/>
          <a:p>
            <a:pPr algn="l" marL="0" indent="0" lvl="0">
              <a:lnSpc>
                <a:spcPts val="3149"/>
              </a:lnSpc>
            </a:pPr>
            <a:r>
              <a:rPr lang="en-US" b="true" sz="2250">
                <a:solidFill>
                  <a:srgbClr val="364182"/>
                </a:solidFill>
                <a:latin typeface="Raleway Bold"/>
                <a:ea typeface="Raleway Bold"/>
                <a:cs typeface="Raleway Bold"/>
                <a:sym typeface="Raleway Bold"/>
              </a:rPr>
              <a:t>Figure 6: Forecast Values of pCO2</a:t>
            </a:r>
          </a:p>
        </p:txBody>
      </p:sp>
      <p:sp>
        <p:nvSpPr>
          <p:cNvPr name="TextBox 10" id="10"/>
          <p:cNvSpPr txBox="true"/>
          <p:nvPr/>
        </p:nvSpPr>
        <p:spPr>
          <a:xfrm rot="0">
            <a:off x="10112137" y="3748827"/>
            <a:ext cx="7592811" cy="390525"/>
          </a:xfrm>
          <a:prstGeom prst="rect">
            <a:avLst/>
          </a:prstGeom>
        </p:spPr>
        <p:txBody>
          <a:bodyPr anchor="t" rtlCol="false" tIns="0" lIns="0" bIns="0" rIns="0">
            <a:spAutoFit/>
          </a:bodyPr>
          <a:lstStyle/>
          <a:p>
            <a:pPr algn="l" marL="0" indent="0" lvl="0">
              <a:lnSpc>
                <a:spcPts val="3149"/>
              </a:lnSpc>
            </a:pPr>
            <a:r>
              <a:rPr lang="en-US" b="true" sz="2250">
                <a:solidFill>
                  <a:srgbClr val="364182"/>
                </a:solidFill>
                <a:latin typeface="Raleway Bold"/>
                <a:ea typeface="Raleway Bold"/>
                <a:cs typeface="Raleway Bold"/>
                <a:sym typeface="Raleway Bold"/>
              </a:rPr>
              <a:t>Figure 8: Plot of Forecast Plankton Diversity</a:t>
            </a:r>
          </a:p>
        </p:txBody>
      </p:sp>
      <p:sp>
        <p:nvSpPr>
          <p:cNvPr name="TextBox 11" id="11"/>
          <p:cNvSpPr txBox="true"/>
          <p:nvPr/>
        </p:nvSpPr>
        <p:spPr>
          <a:xfrm rot="0">
            <a:off x="9144000" y="1273518"/>
            <a:ext cx="8504663" cy="1415917"/>
          </a:xfrm>
          <a:prstGeom prst="rect">
            <a:avLst/>
          </a:prstGeom>
        </p:spPr>
        <p:txBody>
          <a:bodyPr anchor="t" rtlCol="false" tIns="0" lIns="0" bIns="0" rIns="0">
            <a:spAutoFit/>
          </a:bodyPr>
          <a:lstStyle/>
          <a:p>
            <a:pPr algn="l">
              <a:lnSpc>
                <a:spcPts val="2807"/>
              </a:lnSpc>
            </a:pPr>
            <a:r>
              <a:rPr lang="en-US" sz="2005">
                <a:solidFill>
                  <a:srgbClr val="364182"/>
                </a:solidFill>
                <a:latin typeface="Raleway"/>
                <a:ea typeface="Raleway"/>
                <a:cs typeface="Raleway"/>
                <a:sym typeface="Raleway"/>
              </a:rPr>
              <a:t>The forecast uses the ARIMA model and the predicted values of pCO2 </a:t>
            </a:r>
          </a:p>
          <a:p>
            <a:pPr algn="l">
              <a:lnSpc>
                <a:spcPts val="2807"/>
              </a:lnSpc>
            </a:pPr>
          </a:p>
          <a:p>
            <a:pPr algn="l" marL="0" indent="0" lvl="0">
              <a:lnSpc>
                <a:spcPts val="2807"/>
              </a:lnSpc>
            </a:pPr>
            <a:r>
              <a:rPr lang="en-US" sz="2005">
                <a:solidFill>
                  <a:srgbClr val="364182"/>
                </a:solidFill>
                <a:latin typeface="Raleway"/>
                <a:ea typeface="Raleway"/>
                <a:cs typeface="Raleway"/>
                <a:sym typeface="Raleway"/>
              </a:rPr>
              <a:t>We can see that diversity is increasing over time until 2035, from around 3.01 to 3.13</a:t>
            </a:r>
          </a:p>
        </p:txBody>
      </p:sp>
      <p:sp>
        <p:nvSpPr>
          <p:cNvPr name="TextBox 12" id="12"/>
          <p:cNvSpPr txBox="true"/>
          <p:nvPr/>
        </p:nvSpPr>
        <p:spPr>
          <a:xfrm rot="0">
            <a:off x="184044" y="6591517"/>
            <a:ext cx="7592811" cy="390525"/>
          </a:xfrm>
          <a:prstGeom prst="rect">
            <a:avLst/>
          </a:prstGeom>
        </p:spPr>
        <p:txBody>
          <a:bodyPr anchor="t" rtlCol="false" tIns="0" lIns="0" bIns="0" rIns="0">
            <a:spAutoFit/>
          </a:bodyPr>
          <a:lstStyle/>
          <a:p>
            <a:pPr algn="l" marL="0" indent="0" lvl="0">
              <a:lnSpc>
                <a:spcPts val="3149"/>
              </a:lnSpc>
            </a:pPr>
            <a:r>
              <a:rPr lang="en-US" b="true" sz="2250">
                <a:solidFill>
                  <a:srgbClr val="364182"/>
                </a:solidFill>
                <a:latin typeface="Raleway Bold"/>
                <a:ea typeface="Raleway Bold"/>
                <a:cs typeface="Raleway Bold"/>
                <a:sym typeface="Raleway Bold"/>
              </a:rPr>
              <a:t>Figure 7: Forecast Values of Plankton Diversity</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EBEFFE"/>
        </a:solidFill>
      </p:bgPr>
    </p:bg>
    <p:spTree>
      <p:nvGrpSpPr>
        <p:cNvPr id="1" name=""/>
        <p:cNvGrpSpPr/>
        <p:nvPr/>
      </p:nvGrpSpPr>
      <p:grpSpPr>
        <a:xfrm>
          <a:off x="0" y="0"/>
          <a:ext cx="0" cy="0"/>
          <a:chOff x="0" y="0"/>
          <a:chExt cx="0" cy="0"/>
        </a:xfrm>
      </p:grpSpPr>
      <p:grpSp>
        <p:nvGrpSpPr>
          <p:cNvPr name="Group 2" id="2"/>
          <p:cNvGrpSpPr/>
          <p:nvPr/>
        </p:nvGrpSpPr>
        <p:grpSpPr>
          <a:xfrm rot="0">
            <a:off x="-551582" y="1231641"/>
            <a:ext cx="9467850" cy="2438400"/>
            <a:chOff x="0" y="0"/>
            <a:chExt cx="12623801" cy="3251200"/>
          </a:xfrm>
        </p:grpSpPr>
        <p:sp>
          <p:nvSpPr>
            <p:cNvPr name="AutoShape 3" id="3"/>
            <p:cNvSpPr/>
            <p:nvPr/>
          </p:nvSpPr>
          <p:spPr>
            <a:xfrm rot="0">
              <a:off x="0" y="0"/>
              <a:ext cx="12623801" cy="3251200"/>
            </a:xfrm>
            <a:prstGeom prst="rect">
              <a:avLst/>
            </a:prstGeom>
            <a:solidFill>
              <a:srgbClr val="364182"/>
            </a:solidFill>
          </p:spPr>
        </p:sp>
        <p:sp>
          <p:nvSpPr>
            <p:cNvPr name="TextBox 4" id="4"/>
            <p:cNvSpPr txBox="true"/>
            <p:nvPr/>
          </p:nvSpPr>
          <p:spPr>
            <a:xfrm rot="0">
              <a:off x="2402351" y="507844"/>
              <a:ext cx="9569718" cy="1223433"/>
            </a:xfrm>
            <a:prstGeom prst="rect">
              <a:avLst/>
            </a:prstGeom>
          </p:spPr>
          <p:txBody>
            <a:bodyPr anchor="t" rtlCol="false" tIns="0" lIns="0" bIns="0" rIns="0">
              <a:spAutoFit/>
            </a:bodyPr>
            <a:lstStyle/>
            <a:p>
              <a:pPr algn="l">
                <a:lnSpc>
                  <a:spcPts val="7700"/>
                </a:lnSpc>
              </a:pPr>
              <a:r>
                <a:rPr lang="en-US" b="true" sz="5500">
                  <a:solidFill>
                    <a:srgbClr val="FFFFFF"/>
                  </a:solidFill>
                  <a:latin typeface="Playfair Display Bold"/>
                  <a:ea typeface="Playfair Display Bold"/>
                  <a:cs typeface="Playfair Display Bold"/>
                  <a:sym typeface="Playfair Display Bold"/>
                </a:rPr>
                <a:t>Results</a:t>
              </a:r>
            </a:p>
          </p:txBody>
        </p:sp>
        <p:sp>
          <p:nvSpPr>
            <p:cNvPr name="TextBox 5" id="5"/>
            <p:cNvSpPr txBox="true"/>
            <p:nvPr/>
          </p:nvSpPr>
          <p:spPr>
            <a:xfrm rot="0">
              <a:off x="2402351" y="1959554"/>
              <a:ext cx="9315718" cy="676275"/>
            </a:xfrm>
            <a:prstGeom prst="rect">
              <a:avLst/>
            </a:prstGeom>
          </p:spPr>
          <p:txBody>
            <a:bodyPr anchor="t" rtlCol="false" tIns="0" lIns="0" bIns="0" rIns="0">
              <a:spAutoFit/>
            </a:bodyPr>
            <a:lstStyle/>
            <a:p>
              <a:pPr algn="l">
                <a:lnSpc>
                  <a:spcPts val="4200"/>
                </a:lnSpc>
              </a:pPr>
              <a:r>
                <a:rPr lang="en-US" b="true" sz="3000" spc="150">
                  <a:solidFill>
                    <a:srgbClr val="EBEFFE"/>
                  </a:solidFill>
                  <a:latin typeface="Raleway Bold"/>
                  <a:ea typeface="Raleway Bold"/>
                  <a:cs typeface="Raleway Bold"/>
                  <a:sym typeface="Raleway Bold"/>
                </a:rPr>
                <a:t>DOES PCO2 CHANGE OVER TIME?</a:t>
              </a:r>
            </a:p>
          </p:txBody>
        </p:sp>
      </p:grpSp>
      <p:sp>
        <p:nvSpPr>
          <p:cNvPr name="Freeform 6" id="6"/>
          <p:cNvSpPr/>
          <p:nvPr/>
        </p:nvSpPr>
        <p:spPr>
          <a:xfrm flipH="false" flipV="false" rot="0">
            <a:off x="390541" y="4130982"/>
            <a:ext cx="8525728" cy="5264637"/>
          </a:xfrm>
          <a:custGeom>
            <a:avLst/>
            <a:gdLst/>
            <a:ahLst/>
            <a:cxnLst/>
            <a:rect r="r" b="b" t="t" l="l"/>
            <a:pathLst>
              <a:path h="5264637" w="8525728">
                <a:moveTo>
                  <a:pt x="0" y="0"/>
                </a:moveTo>
                <a:lnTo>
                  <a:pt x="8525727" y="0"/>
                </a:lnTo>
                <a:lnTo>
                  <a:pt x="8525727" y="5264636"/>
                </a:lnTo>
                <a:lnTo>
                  <a:pt x="0" y="5264636"/>
                </a:lnTo>
                <a:lnTo>
                  <a:pt x="0" y="0"/>
                </a:lnTo>
                <a:close/>
              </a:path>
            </a:pathLst>
          </a:custGeom>
          <a:blipFill>
            <a:blip r:embed="rId2"/>
            <a:stretch>
              <a:fillRect l="0" t="0" r="0" b="0"/>
            </a:stretch>
          </a:blipFill>
        </p:spPr>
      </p:sp>
      <p:sp>
        <p:nvSpPr>
          <p:cNvPr name="Freeform 7" id="7"/>
          <p:cNvSpPr/>
          <p:nvPr/>
        </p:nvSpPr>
        <p:spPr>
          <a:xfrm flipH="false" flipV="false" rot="0">
            <a:off x="9399875" y="4394410"/>
            <a:ext cx="8204006" cy="4231664"/>
          </a:xfrm>
          <a:custGeom>
            <a:avLst/>
            <a:gdLst/>
            <a:ahLst/>
            <a:cxnLst/>
            <a:rect r="r" b="b" t="t" l="l"/>
            <a:pathLst>
              <a:path h="4231664" w="8204006">
                <a:moveTo>
                  <a:pt x="0" y="0"/>
                </a:moveTo>
                <a:lnTo>
                  <a:pt x="8204006" y="0"/>
                </a:lnTo>
                <a:lnTo>
                  <a:pt x="8204006" y="4231664"/>
                </a:lnTo>
                <a:lnTo>
                  <a:pt x="0" y="4231664"/>
                </a:lnTo>
                <a:lnTo>
                  <a:pt x="0" y="0"/>
                </a:lnTo>
                <a:close/>
              </a:path>
            </a:pathLst>
          </a:custGeom>
          <a:blipFill>
            <a:blip r:embed="rId3"/>
            <a:stretch>
              <a:fillRect l="0" t="0" r="0" b="0"/>
            </a:stretch>
          </a:blipFill>
        </p:spPr>
      </p:sp>
      <p:sp>
        <p:nvSpPr>
          <p:cNvPr name="TextBox 8" id="8"/>
          <p:cNvSpPr txBox="true"/>
          <p:nvPr/>
        </p:nvSpPr>
        <p:spPr>
          <a:xfrm rot="0">
            <a:off x="9824251" y="2784216"/>
            <a:ext cx="7592811" cy="790575"/>
          </a:xfrm>
          <a:prstGeom prst="rect">
            <a:avLst/>
          </a:prstGeom>
        </p:spPr>
        <p:txBody>
          <a:bodyPr anchor="t" rtlCol="false" tIns="0" lIns="0" bIns="0" rIns="0">
            <a:spAutoFit/>
          </a:bodyPr>
          <a:lstStyle/>
          <a:p>
            <a:pPr algn="l" marL="0" indent="0" lvl="0">
              <a:lnSpc>
                <a:spcPts val="3149"/>
              </a:lnSpc>
            </a:pPr>
            <a:r>
              <a:rPr lang="en-US" sz="2250">
                <a:solidFill>
                  <a:srgbClr val="364182"/>
                </a:solidFill>
                <a:latin typeface="Raleway"/>
                <a:ea typeface="Raleway"/>
                <a:cs typeface="Raleway"/>
                <a:sym typeface="Raleway"/>
              </a:rPr>
              <a:t>pCO2 clearly shows a trend of increasing over time. Predicted values are shown in gray. </a:t>
            </a:r>
          </a:p>
        </p:txBody>
      </p:sp>
      <p:sp>
        <p:nvSpPr>
          <p:cNvPr name="TextBox 9" id="9"/>
          <p:cNvSpPr txBox="true"/>
          <p:nvPr/>
        </p:nvSpPr>
        <p:spPr>
          <a:xfrm rot="0">
            <a:off x="390541" y="3683307"/>
            <a:ext cx="7592811" cy="390525"/>
          </a:xfrm>
          <a:prstGeom prst="rect">
            <a:avLst/>
          </a:prstGeom>
        </p:spPr>
        <p:txBody>
          <a:bodyPr anchor="t" rtlCol="false" tIns="0" lIns="0" bIns="0" rIns="0">
            <a:spAutoFit/>
          </a:bodyPr>
          <a:lstStyle/>
          <a:p>
            <a:pPr algn="l" marL="0" indent="0" lvl="0">
              <a:lnSpc>
                <a:spcPts val="3149"/>
              </a:lnSpc>
            </a:pPr>
            <a:r>
              <a:rPr lang="en-US" b="true" sz="2250">
                <a:solidFill>
                  <a:srgbClr val="364182"/>
                </a:solidFill>
                <a:latin typeface="Raleway Bold"/>
                <a:ea typeface="Raleway Bold"/>
                <a:cs typeface="Raleway Bold"/>
                <a:sym typeface="Raleway Bold"/>
              </a:rPr>
              <a:t>Figure 9: Change in pCO2 over time and into the future.</a:t>
            </a:r>
          </a:p>
        </p:txBody>
      </p:sp>
      <p:sp>
        <p:nvSpPr>
          <p:cNvPr name="TextBox 10" id="10"/>
          <p:cNvSpPr txBox="true"/>
          <p:nvPr/>
        </p:nvSpPr>
        <p:spPr>
          <a:xfrm rot="0">
            <a:off x="9399875" y="3844446"/>
            <a:ext cx="7592811" cy="390525"/>
          </a:xfrm>
          <a:prstGeom prst="rect">
            <a:avLst/>
          </a:prstGeom>
        </p:spPr>
        <p:txBody>
          <a:bodyPr anchor="t" rtlCol="false" tIns="0" lIns="0" bIns="0" rIns="0">
            <a:spAutoFit/>
          </a:bodyPr>
          <a:lstStyle/>
          <a:p>
            <a:pPr algn="l" marL="0" indent="0" lvl="0">
              <a:lnSpc>
                <a:spcPts val="3149"/>
              </a:lnSpc>
            </a:pPr>
            <a:r>
              <a:rPr lang="en-US" b="true" sz="2250">
                <a:solidFill>
                  <a:srgbClr val="364182"/>
                </a:solidFill>
                <a:latin typeface="Raleway Bold"/>
                <a:ea typeface="Raleway Bold"/>
                <a:cs typeface="Raleway Bold"/>
                <a:sym typeface="Raleway Bold"/>
              </a:rPr>
              <a:t>Figure 10: pCO2 ~ year model values</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EBEFFE"/>
        </a:solidFill>
      </p:bgPr>
    </p:bg>
    <p:spTree>
      <p:nvGrpSpPr>
        <p:cNvPr id="1" name=""/>
        <p:cNvGrpSpPr/>
        <p:nvPr/>
      </p:nvGrpSpPr>
      <p:grpSpPr>
        <a:xfrm>
          <a:off x="0" y="0"/>
          <a:ext cx="0" cy="0"/>
          <a:chOff x="0" y="0"/>
          <a:chExt cx="0" cy="0"/>
        </a:xfrm>
      </p:grpSpPr>
      <p:grpSp>
        <p:nvGrpSpPr>
          <p:cNvPr name="Group 2" id="2"/>
          <p:cNvGrpSpPr/>
          <p:nvPr/>
        </p:nvGrpSpPr>
        <p:grpSpPr>
          <a:xfrm rot="0">
            <a:off x="-551582" y="1231641"/>
            <a:ext cx="9467850" cy="2438400"/>
            <a:chOff x="0" y="0"/>
            <a:chExt cx="12623801" cy="3251200"/>
          </a:xfrm>
        </p:grpSpPr>
        <p:sp>
          <p:nvSpPr>
            <p:cNvPr name="AutoShape 3" id="3"/>
            <p:cNvSpPr/>
            <p:nvPr/>
          </p:nvSpPr>
          <p:spPr>
            <a:xfrm rot="0">
              <a:off x="0" y="0"/>
              <a:ext cx="12623801" cy="3251200"/>
            </a:xfrm>
            <a:prstGeom prst="rect">
              <a:avLst/>
            </a:prstGeom>
            <a:solidFill>
              <a:srgbClr val="364182"/>
            </a:solidFill>
          </p:spPr>
        </p:sp>
        <p:sp>
          <p:nvSpPr>
            <p:cNvPr name="TextBox 4" id="4"/>
            <p:cNvSpPr txBox="true"/>
            <p:nvPr/>
          </p:nvSpPr>
          <p:spPr>
            <a:xfrm rot="0">
              <a:off x="2402351" y="507844"/>
              <a:ext cx="9569718" cy="1223433"/>
            </a:xfrm>
            <a:prstGeom prst="rect">
              <a:avLst/>
            </a:prstGeom>
          </p:spPr>
          <p:txBody>
            <a:bodyPr anchor="t" rtlCol="false" tIns="0" lIns="0" bIns="0" rIns="0">
              <a:spAutoFit/>
            </a:bodyPr>
            <a:lstStyle/>
            <a:p>
              <a:pPr algn="l">
                <a:lnSpc>
                  <a:spcPts val="7700"/>
                </a:lnSpc>
              </a:pPr>
              <a:r>
                <a:rPr lang="en-US" b="true" sz="5500">
                  <a:solidFill>
                    <a:srgbClr val="FFFFFF"/>
                  </a:solidFill>
                  <a:latin typeface="Playfair Display Bold"/>
                  <a:ea typeface="Playfair Display Bold"/>
                  <a:cs typeface="Playfair Display Bold"/>
                  <a:sym typeface="Playfair Display Bold"/>
                </a:rPr>
                <a:t>Results</a:t>
              </a:r>
            </a:p>
          </p:txBody>
        </p:sp>
        <p:sp>
          <p:nvSpPr>
            <p:cNvPr name="TextBox 5" id="5"/>
            <p:cNvSpPr txBox="true"/>
            <p:nvPr/>
          </p:nvSpPr>
          <p:spPr>
            <a:xfrm rot="0">
              <a:off x="2402351" y="1959554"/>
              <a:ext cx="9315718" cy="676275"/>
            </a:xfrm>
            <a:prstGeom prst="rect">
              <a:avLst/>
            </a:prstGeom>
          </p:spPr>
          <p:txBody>
            <a:bodyPr anchor="t" rtlCol="false" tIns="0" lIns="0" bIns="0" rIns="0">
              <a:spAutoFit/>
            </a:bodyPr>
            <a:lstStyle/>
            <a:p>
              <a:pPr algn="l">
                <a:lnSpc>
                  <a:spcPts val="4200"/>
                </a:lnSpc>
              </a:pPr>
              <a:r>
                <a:rPr lang="en-US" b="true" sz="3000" spc="150">
                  <a:solidFill>
                    <a:srgbClr val="EBEFFE"/>
                  </a:solidFill>
                  <a:latin typeface="Raleway Bold"/>
                  <a:ea typeface="Raleway Bold"/>
                  <a:cs typeface="Raleway Bold"/>
                  <a:sym typeface="Raleway Bold"/>
                </a:rPr>
                <a:t>TESTING THE LINEAR MODEL</a:t>
              </a:r>
            </a:p>
          </p:txBody>
        </p:sp>
      </p:grpSp>
      <p:sp>
        <p:nvSpPr>
          <p:cNvPr name="Freeform 6" id="6"/>
          <p:cNvSpPr/>
          <p:nvPr/>
        </p:nvSpPr>
        <p:spPr>
          <a:xfrm flipH="false" flipV="false" rot="0">
            <a:off x="390541" y="4234971"/>
            <a:ext cx="8525728" cy="4425259"/>
          </a:xfrm>
          <a:custGeom>
            <a:avLst/>
            <a:gdLst/>
            <a:ahLst/>
            <a:cxnLst/>
            <a:rect r="r" b="b" t="t" l="l"/>
            <a:pathLst>
              <a:path h="4425259" w="8525728">
                <a:moveTo>
                  <a:pt x="0" y="0"/>
                </a:moveTo>
                <a:lnTo>
                  <a:pt x="8525727" y="0"/>
                </a:lnTo>
                <a:lnTo>
                  <a:pt x="8525727" y="4425259"/>
                </a:lnTo>
                <a:lnTo>
                  <a:pt x="0" y="4425259"/>
                </a:lnTo>
                <a:lnTo>
                  <a:pt x="0" y="0"/>
                </a:lnTo>
                <a:close/>
              </a:path>
            </a:pathLst>
          </a:custGeom>
          <a:blipFill>
            <a:blip r:embed="rId2"/>
            <a:stretch>
              <a:fillRect l="0" t="0" r="0" b="0"/>
            </a:stretch>
          </a:blipFill>
        </p:spPr>
      </p:sp>
      <p:sp>
        <p:nvSpPr>
          <p:cNvPr name="Freeform 7" id="7"/>
          <p:cNvSpPr/>
          <p:nvPr/>
        </p:nvSpPr>
        <p:spPr>
          <a:xfrm flipH="false" flipV="false" rot="0">
            <a:off x="9399875" y="3132624"/>
            <a:ext cx="5845323" cy="3609487"/>
          </a:xfrm>
          <a:custGeom>
            <a:avLst/>
            <a:gdLst/>
            <a:ahLst/>
            <a:cxnLst/>
            <a:rect r="r" b="b" t="t" l="l"/>
            <a:pathLst>
              <a:path h="3609487" w="5845323">
                <a:moveTo>
                  <a:pt x="0" y="0"/>
                </a:moveTo>
                <a:lnTo>
                  <a:pt x="5845323" y="0"/>
                </a:lnTo>
                <a:lnTo>
                  <a:pt x="5845323" y="3609487"/>
                </a:lnTo>
                <a:lnTo>
                  <a:pt x="0" y="3609487"/>
                </a:lnTo>
                <a:lnTo>
                  <a:pt x="0" y="0"/>
                </a:lnTo>
                <a:close/>
              </a:path>
            </a:pathLst>
          </a:custGeom>
          <a:blipFill>
            <a:blip r:embed="rId3"/>
            <a:stretch>
              <a:fillRect l="0" t="0" r="0" b="0"/>
            </a:stretch>
          </a:blipFill>
        </p:spPr>
      </p:sp>
      <p:sp>
        <p:nvSpPr>
          <p:cNvPr name="Freeform 8" id="8"/>
          <p:cNvSpPr/>
          <p:nvPr/>
        </p:nvSpPr>
        <p:spPr>
          <a:xfrm flipH="false" flipV="false" rot="0">
            <a:off x="9399875" y="6742111"/>
            <a:ext cx="5845323" cy="3609487"/>
          </a:xfrm>
          <a:custGeom>
            <a:avLst/>
            <a:gdLst/>
            <a:ahLst/>
            <a:cxnLst/>
            <a:rect r="r" b="b" t="t" l="l"/>
            <a:pathLst>
              <a:path h="3609487" w="5845323">
                <a:moveTo>
                  <a:pt x="0" y="0"/>
                </a:moveTo>
                <a:lnTo>
                  <a:pt x="5845323" y="0"/>
                </a:lnTo>
                <a:lnTo>
                  <a:pt x="5845323" y="3609488"/>
                </a:lnTo>
                <a:lnTo>
                  <a:pt x="0" y="3609488"/>
                </a:lnTo>
                <a:lnTo>
                  <a:pt x="0" y="0"/>
                </a:lnTo>
                <a:close/>
              </a:path>
            </a:pathLst>
          </a:custGeom>
          <a:blipFill>
            <a:blip r:embed="rId4"/>
            <a:stretch>
              <a:fillRect l="0" t="0" r="0" b="0"/>
            </a:stretch>
          </a:blipFill>
        </p:spPr>
      </p:sp>
      <p:sp>
        <p:nvSpPr>
          <p:cNvPr name="TextBox 9" id="9"/>
          <p:cNvSpPr txBox="true"/>
          <p:nvPr/>
        </p:nvSpPr>
        <p:spPr>
          <a:xfrm rot="0">
            <a:off x="9399875" y="1184016"/>
            <a:ext cx="8441563" cy="1190625"/>
          </a:xfrm>
          <a:prstGeom prst="rect">
            <a:avLst/>
          </a:prstGeom>
        </p:spPr>
        <p:txBody>
          <a:bodyPr anchor="t" rtlCol="false" tIns="0" lIns="0" bIns="0" rIns="0">
            <a:spAutoFit/>
          </a:bodyPr>
          <a:lstStyle/>
          <a:p>
            <a:pPr algn="l" marL="0" indent="0" lvl="0">
              <a:lnSpc>
                <a:spcPts val="3149"/>
              </a:lnSpc>
            </a:pPr>
            <a:r>
              <a:rPr lang="en-US" sz="2250">
                <a:solidFill>
                  <a:srgbClr val="364182"/>
                </a:solidFill>
                <a:latin typeface="Raleway"/>
                <a:ea typeface="Raleway"/>
                <a:cs typeface="Raleway"/>
                <a:sym typeface="Raleway"/>
              </a:rPr>
              <a:t>Our model shows a significant (p=0.042) effect of pCO2 on plankton diversity. However, diagnostic plots suggest that it doesn’t perfectly satisfy linear model assumptions.</a:t>
            </a:r>
          </a:p>
        </p:txBody>
      </p:sp>
      <p:sp>
        <p:nvSpPr>
          <p:cNvPr name="TextBox 10" id="10"/>
          <p:cNvSpPr txBox="true"/>
          <p:nvPr/>
        </p:nvSpPr>
        <p:spPr>
          <a:xfrm rot="0">
            <a:off x="390541" y="3683307"/>
            <a:ext cx="7592811" cy="390525"/>
          </a:xfrm>
          <a:prstGeom prst="rect">
            <a:avLst/>
          </a:prstGeom>
        </p:spPr>
        <p:txBody>
          <a:bodyPr anchor="t" rtlCol="false" tIns="0" lIns="0" bIns="0" rIns="0">
            <a:spAutoFit/>
          </a:bodyPr>
          <a:lstStyle/>
          <a:p>
            <a:pPr algn="l" marL="0" indent="0" lvl="0">
              <a:lnSpc>
                <a:spcPts val="3149"/>
              </a:lnSpc>
            </a:pPr>
            <a:r>
              <a:rPr lang="en-US" b="true" sz="2250">
                <a:solidFill>
                  <a:srgbClr val="364182"/>
                </a:solidFill>
                <a:latin typeface="Raleway Bold"/>
                <a:ea typeface="Raleway Bold"/>
                <a:cs typeface="Raleway Bold"/>
                <a:sym typeface="Raleway Bold"/>
              </a:rPr>
              <a:t>Figure 11: Diversity ~ pCO2 model values</a:t>
            </a:r>
          </a:p>
        </p:txBody>
      </p:sp>
      <p:sp>
        <p:nvSpPr>
          <p:cNvPr name="TextBox 11" id="11"/>
          <p:cNvSpPr txBox="true"/>
          <p:nvPr/>
        </p:nvSpPr>
        <p:spPr>
          <a:xfrm rot="0">
            <a:off x="9399875" y="2592293"/>
            <a:ext cx="7592811" cy="390525"/>
          </a:xfrm>
          <a:prstGeom prst="rect">
            <a:avLst/>
          </a:prstGeom>
        </p:spPr>
        <p:txBody>
          <a:bodyPr anchor="t" rtlCol="false" tIns="0" lIns="0" bIns="0" rIns="0">
            <a:spAutoFit/>
          </a:bodyPr>
          <a:lstStyle/>
          <a:p>
            <a:pPr algn="l" marL="0" indent="0" lvl="0">
              <a:lnSpc>
                <a:spcPts val="3149"/>
              </a:lnSpc>
            </a:pPr>
            <a:r>
              <a:rPr lang="en-US" b="true" sz="2250">
                <a:solidFill>
                  <a:srgbClr val="364182"/>
                </a:solidFill>
                <a:latin typeface="Raleway Bold"/>
                <a:ea typeface="Raleway Bold"/>
                <a:cs typeface="Raleway Bold"/>
                <a:sym typeface="Raleway Bold"/>
              </a:rPr>
              <a:t>Figure 12: Diagnostic plots</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EBEFFE"/>
        </a:solidFill>
      </p:bgPr>
    </p:bg>
    <p:spTree>
      <p:nvGrpSpPr>
        <p:cNvPr id="1" name=""/>
        <p:cNvGrpSpPr/>
        <p:nvPr/>
      </p:nvGrpSpPr>
      <p:grpSpPr>
        <a:xfrm>
          <a:off x="0" y="0"/>
          <a:ext cx="0" cy="0"/>
          <a:chOff x="0" y="0"/>
          <a:chExt cx="0" cy="0"/>
        </a:xfrm>
      </p:grpSpPr>
      <p:grpSp>
        <p:nvGrpSpPr>
          <p:cNvPr name="Group 2" id="2"/>
          <p:cNvGrpSpPr/>
          <p:nvPr/>
        </p:nvGrpSpPr>
        <p:grpSpPr>
          <a:xfrm rot="0">
            <a:off x="-551582" y="1231641"/>
            <a:ext cx="9467850" cy="2438400"/>
            <a:chOff x="0" y="0"/>
            <a:chExt cx="12623801" cy="3251200"/>
          </a:xfrm>
        </p:grpSpPr>
        <p:sp>
          <p:nvSpPr>
            <p:cNvPr name="AutoShape 3" id="3"/>
            <p:cNvSpPr/>
            <p:nvPr/>
          </p:nvSpPr>
          <p:spPr>
            <a:xfrm rot="0">
              <a:off x="0" y="0"/>
              <a:ext cx="12623801" cy="3251200"/>
            </a:xfrm>
            <a:prstGeom prst="rect">
              <a:avLst/>
            </a:prstGeom>
            <a:solidFill>
              <a:srgbClr val="364182"/>
            </a:solidFill>
          </p:spPr>
        </p:sp>
        <p:sp>
          <p:nvSpPr>
            <p:cNvPr name="TextBox 4" id="4"/>
            <p:cNvSpPr txBox="true"/>
            <p:nvPr/>
          </p:nvSpPr>
          <p:spPr>
            <a:xfrm rot="0">
              <a:off x="2402351" y="507844"/>
              <a:ext cx="9569718" cy="1223433"/>
            </a:xfrm>
            <a:prstGeom prst="rect">
              <a:avLst/>
            </a:prstGeom>
          </p:spPr>
          <p:txBody>
            <a:bodyPr anchor="t" rtlCol="false" tIns="0" lIns="0" bIns="0" rIns="0">
              <a:spAutoFit/>
            </a:bodyPr>
            <a:lstStyle/>
            <a:p>
              <a:pPr algn="l">
                <a:lnSpc>
                  <a:spcPts val="7700"/>
                </a:lnSpc>
              </a:pPr>
              <a:r>
                <a:rPr lang="en-US" b="true" sz="5500">
                  <a:solidFill>
                    <a:srgbClr val="FFFFFF"/>
                  </a:solidFill>
                  <a:latin typeface="Playfair Display Bold"/>
                  <a:ea typeface="Playfair Display Bold"/>
                  <a:cs typeface="Playfair Display Bold"/>
                  <a:sym typeface="Playfair Display Bold"/>
                </a:rPr>
                <a:t>Results</a:t>
              </a:r>
            </a:p>
          </p:txBody>
        </p:sp>
        <p:sp>
          <p:nvSpPr>
            <p:cNvPr name="TextBox 5" id="5"/>
            <p:cNvSpPr txBox="true"/>
            <p:nvPr/>
          </p:nvSpPr>
          <p:spPr>
            <a:xfrm rot="0">
              <a:off x="2402351" y="1959554"/>
              <a:ext cx="9315718" cy="676275"/>
            </a:xfrm>
            <a:prstGeom prst="rect">
              <a:avLst/>
            </a:prstGeom>
          </p:spPr>
          <p:txBody>
            <a:bodyPr anchor="t" rtlCol="false" tIns="0" lIns="0" bIns="0" rIns="0">
              <a:spAutoFit/>
            </a:bodyPr>
            <a:lstStyle/>
            <a:p>
              <a:pPr algn="l">
                <a:lnSpc>
                  <a:spcPts val="4200"/>
                </a:lnSpc>
              </a:pPr>
              <a:r>
                <a:rPr lang="en-US" b="true" sz="3000" spc="150">
                  <a:solidFill>
                    <a:srgbClr val="EBEFFE"/>
                  </a:solidFill>
                  <a:latin typeface="Raleway Bold"/>
                  <a:ea typeface="Raleway Bold"/>
                  <a:cs typeface="Raleway Bold"/>
                  <a:sym typeface="Raleway Bold"/>
                </a:rPr>
                <a:t>PREDICTING THE FUTURE?</a:t>
              </a:r>
            </a:p>
          </p:txBody>
        </p:sp>
      </p:grpSp>
      <p:sp>
        <p:nvSpPr>
          <p:cNvPr name="Freeform 6" id="6"/>
          <p:cNvSpPr/>
          <p:nvPr/>
        </p:nvSpPr>
        <p:spPr>
          <a:xfrm flipH="false" flipV="false" rot="0">
            <a:off x="390541" y="4473882"/>
            <a:ext cx="8525728" cy="5264637"/>
          </a:xfrm>
          <a:custGeom>
            <a:avLst/>
            <a:gdLst/>
            <a:ahLst/>
            <a:cxnLst/>
            <a:rect r="r" b="b" t="t" l="l"/>
            <a:pathLst>
              <a:path h="5264637" w="8525728">
                <a:moveTo>
                  <a:pt x="0" y="0"/>
                </a:moveTo>
                <a:lnTo>
                  <a:pt x="8525727" y="0"/>
                </a:lnTo>
                <a:lnTo>
                  <a:pt x="8525727" y="5264636"/>
                </a:lnTo>
                <a:lnTo>
                  <a:pt x="0" y="5264636"/>
                </a:lnTo>
                <a:lnTo>
                  <a:pt x="0" y="0"/>
                </a:lnTo>
                <a:close/>
              </a:path>
            </a:pathLst>
          </a:custGeom>
          <a:blipFill>
            <a:blip r:embed="rId2"/>
            <a:stretch>
              <a:fillRect l="0" t="0" r="0" b="0"/>
            </a:stretch>
          </a:blipFill>
        </p:spPr>
      </p:sp>
      <p:sp>
        <p:nvSpPr>
          <p:cNvPr name="Freeform 7" id="7"/>
          <p:cNvSpPr/>
          <p:nvPr/>
        </p:nvSpPr>
        <p:spPr>
          <a:xfrm flipH="false" flipV="false" rot="0">
            <a:off x="9144000" y="1231641"/>
            <a:ext cx="4478149" cy="8506878"/>
          </a:xfrm>
          <a:custGeom>
            <a:avLst/>
            <a:gdLst/>
            <a:ahLst/>
            <a:cxnLst/>
            <a:rect r="r" b="b" t="t" l="l"/>
            <a:pathLst>
              <a:path h="8506878" w="4478149">
                <a:moveTo>
                  <a:pt x="0" y="0"/>
                </a:moveTo>
                <a:lnTo>
                  <a:pt x="4478149" y="0"/>
                </a:lnTo>
                <a:lnTo>
                  <a:pt x="4478149" y="8506877"/>
                </a:lnTo>
                <a:lnTo>
                  <a:pt x="0" y="8506877"/>
                </a:lnTo>
                <a:lnTo>
                  <a:pt x="0" y="0"/>
                </a:lnTo>
                <a:close/>
              </a:path>
            </a:pathLst>
          </a:custGeom>
          <a:blipFill>
            <a:blip r:embed="rId3"/>
            <a:stretch>
              <a:fillRect l="0" t="0" r="0" b="0"/>
            </a:stretch>
          </a:blipFill>
        </p:spPr>
      </p:sp>
      <p:sp>
        <p:nvSpPr>
          <p:cNvPr name="TextBox 8" id="8"/>
          <p:cNvSpPr txBox="true"/>
          <p:nvPr/>
        </p:nvSpPr>
        <p:spPr>
          <a:xfrm rot="0">
            <a:off x="13850749" y="3283257"/>
            <a:ext cx="4146356" cy="1190625"/>
          </a:xfrm>
          <a:prstGeom prst="rect">
            <a:avLst/>
          </a:prstGeom>
        </p:spPr>
        <p:txBody>
          <a:bodyPr anchor="t" rtlCol="false" tIns="0" lIns="0" bIns="0" rIns="0">
            <a:spAutoFit/>
          </a:bodyPr>
          <a:lstStyle/>
          <a:p>
            <a:pPr algn="l" marL="0" indent="0" lvl="0">
              <a:lnSpc>
                <a:spcPts val="3149"/>
              </a:lnSpc>
            </a:pPr>
            <a:r>
              <a:rPr lang="en-US" sz="2250">
                <a:solidFill>
                  <a:srgbClr val="364182"/>
                </a:solidFill>
                <a:latin typeface="Raleway"/>
                <a:ea typeface="Raleway"/>
                <a:cs typeface="Raleway"/>
                <a:sym typeface="Raleway"/>
              </a:rPr>
              <a:t>Our model predicts that Shannon Diversity should increase over time</a:t>
            </a:r>
          </a:p>
        </p:txBody>
      </p:sp>
      <p:sp>
        <p:nvSpPr>
          <p:cNvPr name="TextBox 9" id="9"/>
          <p:cNvSpPr txBox="true"/>
          <p:nvPr/>
        </p:nvSpPr>
        <p:spPr>
          <a:xfrm rot="0">
            <a:off x="371491" y="3683307"/>
            <a:ext cx="8544778" cy="790575"/>
          </a:xfrm>
          <a:prstGeom prst="rect">
            <a:avLst/>
          </a:prstGeom>
        </p:spPr>
        <p:txBody>
          <a:bodyPr anchor="t" rtlCol="false" tIns="0" lIns="0" bIns="0" rIns="0">
            <a:spAutoFit/>
          </a:bodyPr>
          <a:lstStyle/>
          <a:p>
            <a:pPr algn="l" marL="0" indent="0" lvl="0">
              <a:lnSpc>
                <a:spcPts val="3149"/>
              </a:lnSpc>
            </a:pPr>
            <a:r>
              <a:rPr lang="en-US" b="true" sz="2250">
                <a:solidFill>
                  <a:srgbClr val="364182"/>
                </a:solidFill>
                <a:latin typeface="Raleway Bold"/>
                <a:ea typeface="Raleway Bold"/>
                <a:cs typeface="Raleway Bold"/>
                <a:sym typeface="Raleway Bold"/>
              </a:rPr>
              <a:t>Figure 13: Change in Shannon Diversity over time and into the future</a:t>
            </a:r>
          </a:p>
        </p:txBody>
      </p:sp>
      <p:sp>
        <p:nvSpPr>
          <p:cNvPr name="TextBox 10" id="10"/>
          <p:cNvSpPr txBox="true"/>
          <p:nvPr/>
        </p:nvSpPr>
        <p:spPr>
          <a:xfrm rot="0">
            <a:off x="13850749" y="1184016"/>
            <a:ext cx="4146356" cy="1190625"/>
          </a:xfrm>
          <a:prstGeom prst="rect">
            <a:avLst/>
          </a:prstGeom>
        </p:spPr>
        <p:txBody>
          <a:bodyPr anchor="t" rtlCol="false" tIns="0" lIns="0" bIns="0" rIns="0">
            <a:spAutoFit/>
          </a:bodyPr>
          <a:lstStyle/>
          <a:p>
            <a:pPr algn="l" marL="0" indent="0" lvl="0">
              <a:lnSpc>
                <a:spcPts val="3149"/>
              </a:lnSpc>
            </a:pPr>
            <a:r>
              <a:rPr lang="en-US" b="true" sz="2250">
                <a:solidFill>
                  <a:srgbClr val="364182"/>
                </a:solidFill>
                <a:latin typeface="Raleway Bold"/>
                <a:ea typeface="Raleway Bold"/>
                <a:cs typeface="Raleway Bold"/>
                <a:sym typeface="Raleway Bold"/>
              </a:rPr>
              <a:t>Figure 14: Predicted values of Shannon Diversity from 2019-2035</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364182"/>
        </a:solidFill>
      </p:bgPr>
    </p:bg>
    <p:spTree>
      <p:nvGrpSpPr>
        <p:cNvPr id="1" name=""/>
        <p:cNvGrpSpPr/>
        <p:nvPr/>
      </p:nvGrpSpPr>
      <p:grpSpPr>
        <a:xfrm>
          <a:off x="0" y="0"/>
          <a:ext cx="0" cy="0"/>
          <a:chOff x="0" y="0"/>
          <a:chExt cx="0" cy="0"/>
        </a:xfrm>
      </p:grpSpPr>
      <p:grpSp>
        <p:nvGrpSpPr>
          <p:cNvPr name="Group 2" id="2"/>
          <p:cNvGrpSpPr/>
          <p:nvPr/>
        </p:nvGrpSpPr>
        <p:grpSpPr>
          <a:xfrm rot="0">
            <a:off x="-247650" y="-409575"/>
            <a:ext cx="18783300" cy="11106150"/>
            <a:chOff x="0" y="0"/>
            <a:chExt cx="25044400" cy="14808200"/>
          </a:xfrm>
        </p:grpSpPr>
        <p:pic>
          <p:nvPicPr>
            <p:cNvPr name="Picture 3" id="3"/>
            <p:cNvPicPr>
              <a:picLocks noChangeAspect="true"/>
            </p:cNvPicPr>
            <p:nvPr/>
          </p:nvPicPr>
          <p:blipFill>
            <a:blip r:embed="rId2">
              <a:alphaModFix amt="71000"/>
            </a:blip>
            <a:srcRect l="34573" t="0" r="34573" b="0"/>
            <a:stretch>
              <a:fillRect/>
            </a:stretch>
          </p:blipFill>
          <p:spPr>
            <a:xfrm flipH="false" flipV="false">
              <a:off x="0" y="0"/>
              <a:ext cx="8348133" cy="14808200"/>
            </a:xfrm>
            <a:prstGeom prst="rect">
              <a:avLst/>
            </a:prstGeom>
          </p:spPr>
        </p:pic>
        <p:pic>
          <p:nvPicPr>
            <p:cNvPr name="Picture 4" id="4"/>
            <p:cNvPicPr>
              <a:picLocks noChangeAspect="true"/>
            </p:cNvPicPr>
            <p:nvPr/>
          </p:nvPicPr>
          <p:blipFill>
            <a:blip r:embed="rId3">
              <a:alphaModFix amt="71000"/>
            </a:blip>
            <a:srcRect l="36469" t="0" r="36469" b="0"/>
            <a:stretch>
              <a:fillRect/>
            </a:stretch>
          </p:blipFill>
          <p:spPr>
            <a:xfrm flipH="false" flipV="false">
              <a:off x="8348133" y="0"/>
              <a:ext cx="8348133" cy="14808200"/>
            </a:xfrm>
            <a:prstGeom prst="rect">
              <a:avLst/>
            </a:prstGeom>
          </p:spPr>
        </p:pic>
        <p:pic>
          <p:nvPicPr>
            <p:cNvPr name="Picture 5" id="5"/>
            <p:cNvPicPr>
              <a:picLocks noChangeAspect="true"/>
            </p:cNvPicPr>
            <p:nvPr/>
          </p:nvPicPr>
          <p:blipFill>
            <a:blip r:embed="rId4">
              <a:alphaModFix amt="71000"/>
            </a:blip>
            <a:srcRect l="21812" t="0" r="21812" b="0"/>
            <a:stretch>
              <a:fillRect/>
            </a:stretch>
          </p:blipFill>
          <p:spPr>
            <a:xfrm flipH="false" flipV="false">
              <a:off x="16696267" y="0"/>
              <a:ext cx="8348133" cy="14808200"/>
            </a:xfrm>
            <a:prstGeom prst="rect">
              <a:avLst/>
            </a:prstGeom>
          </p:spPr>
        </p:pic>
      </p:grpSp>
      <p:grpSp>
        <p:nvGrpSpPr>
          <p:cNvPr name="Group 6" id="6"/>
          <p:cNvGrpSpPr/>
          <p:nvPr/>
        </p:nvGrpSpPr>
        <p:grpSpPr>
          <a:xfrm rot="0">
            <a:off x="3761419" y="578513"/>
            <a:ext cx="10765163" cy="9011651"/>
            <a:chOff x="0" y="0"/>
            <a:chExt cx="14353550" cy="12015534"/>
          </a:xfrm>
        </p:grpSpPr>
        <p:sp>
          <p:nvSpPr>
            <p:cNvPr name="AutoShape 7" id="7"/>
            <p:cNvSpPr/>
            <p:nvPr/>
          </p:nvSpPr>
          <p:spPr>
            <a:xfrm rot="0">
              <a:off x="0" y="0"/>
              <a:ext cx="14353550" cy="12015534"/>
            </a:xfrm>
            <a:prstGeom prst="rect">
              <a:avLst/>
            </a:prstGeom>
            <a:solidFill>
              <a:srgbClr val="364182"/>
            </a:solidFill>
          </p:spPr>
        </p:sp>
        <p:sp>
          <p:nvSpPr>
            <p:cNvPr name="TextBox 8" id="8"/>
            <p:cNvSpPr txBox="true"/>
            <p:nvPr/>
          </p:nvSpPr>
          <p:spPr>
            <a:xfrm rot="0">
              <a:off x="934756" y="1384354"/>
              <a:ext cx="12484039" cy="676275"/>
            </a:xfrm>
            <a:prstGeom prst="rect">
              <a:avLst/>
            </a:prstGeom>
          </p:spPr>
          <p:txBody>
            <a:bodyPr anchor="t" rtlCol="false" tIns="0" lIns="0" bIns="0" rIns="0">
              <a:spAutoFit/>
            </a:bodyPr>
            <a:lstStyle/>
            <a:p>
              <a:pPr algn="ctr">
                <a:lnSpc>
                  <a:spcPts val="4200"/>
                </a:lnSpc>
              </a:pPr>
              <a:r>
                <a:rPr lang="en-US" b="true" sz="3000" spc="150">
                  <a:solidFill>
                    <a:srgbClr val="FFFFFF"/>
                  </a:solidFill>
                  <a:latin typeface="Raleway Bold"/>
                  <a:ea typeface="Raleway Bold"/>
                  <a:cs typeface="Raleway Bold"/>
                  <a:sym typeface="Raleway Bold"/>
                </a:rPr>
                <a:t>WHAT DOES THIS MEAN FOR PLANKTON?</a:t>
              </a:r>
            </a:p>
          </p:txBody>
        </p:sp>
        <p:sp>
          <p:nvSpPr>
            <p:cNvPr name="TextBox 9" id="9"/>
            <p:cNvSpPr txBox="true"/>
            <p:nvPr/>
          </p:nvSpPr>
          <p:spPr>
            <a:xfrm rot="0">
              <a:off x="934756" y="2771922"/>
              <a:ext cx="12484039" cy="7792583"/>
            </a:xfrm>
            <a:prstGeom prst="rect">
              <a:avLst/>
            </a:prstGeom>
          </p:spPr>
          <p:txBody>
            <a:bodyPr anchor="t" rtlCol="false" tIns="0" lIns="0" bIns="0" rIns="0">
              <a:spAutoFit/>
            </a:bodyPr>
            <a:lstStyle/>
            <a:p>
              <a:pPr algn="ctr">
                <a:lnSpc>
                  <a:spcPts val="3103"/>
                </a:lnSpc>
              </a:pPr>
              <a:r>
                <a:rPr lang="en-US" sz="2216">
                  <a:solidFill>
                    <a:srgbClr val="EBEFFE"/>
                  </a:solidFill>
                  <a:latin typeface="Raleway"/>
                  <a:ea typeface="Raleway"/>
                  <a:cs typeface="Raleway"/>
                  <a:sym typeface="Raleway"/>
                </a:rPr>
                <a:t>Our initial prediction that pCO2 would negatively impact plankton is not supported by our models. There is some support for our hypothesis as pCO2 does seem to affect plankton diversity positively, but this may be due to other unknown variables.</a:t>
              </a:r>
            </a:p>
            <a:p>
              <a:pPr algn="ctr">
                <a:lnSpc>
                  <a:spcPts val="3103"/>
                </a:lnSpc>
              </a:pPr>
            </a:p>
            <a:p>
              <a:pPr algn="ctr">
                <a:lnSpc>
                  <a:spcPts val="3103"/>
                </a:lnSpc>
              </a:pPr>
              <a:r>
                <a:rPr lang="en-US" sz="2216">
                  <a:solidFill>
                    <a:srgbClr val="EBEFFE"/>
                  </a:solidFill>
                  <a:latin typeface="Raleway"/>
                  <a:ea typeface="Raleway"/>
                  <a:cs typeface="Raleway"/>
                  <a:sym typeface="Raleway"/>
                </a:rPr>
                <a:t>It is important to note that diversity does not increase significantly (from 3 to 3.1)</a:t>
              </a:r>
            </a:p>
            <a:p>
              <a:pPr algn="ctr">
                <a:lnSpc>
                  <a:spcPts val="3103"/>
                </a:lnSpc>
              </a:pPr>
            </a:p>
            <a:p>
              <a:pPr algn="ctr">
                <a:lnSpc>
                  <a:spcPts val="3103"/>
                </a:lnSpc>
              </a:pPr>
              <a:r>
                <a:rPr lang="en-US" sz="2216">
                  <a:solidFill>
                    <a:srgbClr val="EBEFFE"/>
                  </a:solidFill>
                  <a:latin typeface="Raleway"/>
                  <a:ea typeface="Raleway"/>
                  <a:cs typeface="Raleway"/>
                  <a:sym typeface="Raleway"/>
                </a:rPr>
                <a:t>There are a few reasons this may occur:</a:t>
              </a:r>
            </a:p>
            <a:p>
              <a:pPr algn="l" marL="478550" indent="-239275" lvl="1">
                <a:lnSpc>
                  <a:spcPts val="3103"/>
                </a:lnSpc>
                <a:buAutoNum type="arabicPeriod" startAt="1"/>
              </a:pPr>
              <a:r>
                <a:rPr lang="en-US" sz="2216">
                  <a:solidFill>
                    <a:srgbClr val="EBEFFE"/>
                  </a:solidFill>
                  <a:latin typeface="Raleway"/>
                  <a:ea typeface="Raleway"/>
                  <a:cs typeface="Raleway"/>
                  <a:sym typeface="Raleway"/>
                </a:rPr>
                <a:t>Rare taxa may increase in abundance, leading to higher evenness</a:t>
              </a:r>
            </a:p>
            <a:p>
              <a:pPr algn="l" marL="478550" indent="-239275" lvl="1">
                <a:lnSpc>
                  <a:spcPts val="3103"/>
                </a:lnSpc>
                <a:buAutoNum type="arabicPeriod" startAt="1"/>
              </a:pPr>
              <a:r>
                <a:rPr lang="en-US" sz="2216">
                  <a:solidFill>
                    <a:srgbClr val="EBEFFE"/>
                  </a:solidFill>
                  <a:latin typeface="Raleway"/>
                  <a:ea typeface="Raleway"/>
                  <a:cs typeface="Raleway"/>
                  <a:sym typeface="Raleway"/>
                </a:rPr>
                <a:t>Species may be migrating towards the poles as oceans warm, increasing diversity </a:t>
              </a:r>
            </a:p>
            <a:p>
              <a:pPr algn="l" marL="478550" indent="-239275" lvl="1">
                <a:lnSpc>
                  <a:spcPts val="3103"/>
                </a:lnSpc>
                <a:buAutoNum type="arabicPeriod" startAt="1"/>
              </a:pPr>
              <a:r>
                <a:rPr lang="en-US" sz="2216">
                  <a:solidFill>
                    <a:srgbClr val="EBEFFE"/>
                  </a:solidFill>
                  <a:latin typeface="Raleway"/>
                  <a:ea typeface="Raleway"/>
                  <a:cs typeface="Raleway"/>
                  <a:sym typeface="Raleway"/>
                </a:rPr>
                <a:t>Increasing temperatures may support larger populations, increasing abundance</a:t>
              </a:r>
            </a:p>
            <a:p>
              <a:pPr algn="ctr">
                <a:lnSpc>
                  <a:spcPts val="3103"/>
                </a:lnSpc>
              </a:pPr>
            </a:p>
          </p:txBody>
        </p:sp>
      </p:gr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386" t="0" r="-386" b="0"/>
            </a:stretch>
          </a:blipFill>
        </p:spPr>
      </p:sp>
      <p:sp>
        <p:nvSpPr>
          <p:cNvPr name="AutoShape 3" id="3"/>
          <p:cNvSpPr/>
          <p:nvPr/>
        </p:nvSpPr>
        <p:spPr>
          <a:xfrm rot="0">
            <a:off x="3248204" y="685418"/>
            <a:ext cx="11791950" cy="8572882"/>
          </a:xfrm>
          <a:prstGeom prst="rect">
            <a:avLst/>
          </a:prstGeom>
          <a:solidFill>
            <a:srgbClr val="364182">
              <a:alpha val="84706"/>
            </a:srgbClr>
          </a:solidFill>
        </p:spPr>
      </p:sp>
      <p:sp>
        <p:nvSpPr>
          <p:cNvPr name="TextBox 4" id="4"/>
          <p:cNvSpPr txBox="true"/>
          <p:nvPr/>
        </p:nvSpPr>
        <p:spPr>
          <a:xfrm rot="0">
            <a:off x="3685152" y="2852653"/>
            <a:ext cx="10918055" cy="5776879"/>
          </a:xfrm>
          <a:prstGeom prst="rect">
            <a:avLst/>
          </a:prstGeom>
        </p:spPr>
        <p:txBody>
          <a:bodyPr anchor="t" rtlCol="false" tIns="0" lIns="0" bIns="0" rIns="0">
            <a:spAutoFit/>
          </a:bodyPr>
          <a:lstStyle/>
          <a:p>
            <a:pPr algn="l" marL="1012316" indent="-506158" lvl="1">
              <a:lnSpc>
                <a:spcPts val="6564"/>
              </a:lnSpc>
              <a:buFont typeface="Arial"/>
              <a:buChar char="•"/>
            </a:pPr>
            <a:r>
              <a:rPr lang="en-US" sz="4688">
                <a:solidFill>
                  <a:srgbClr val="EBEFFE"/>
                </a:solidFill>
                <a:latin typeface="Playfair Display"/>
                <a:ea typeface="Playfair Display"/>
                <a:cs typeface="Playfair Display"/>
                <a:sym typeface="Playfair Display"/>
              </a:rPr>
              <a:t>examining other variables such as temperature</a:t>
            </a:r>
          </a:p>
          <a:p>
            <a:pPr algn="l" marL="1012316" indent="-506158" lvl="1">
              <a:lnSpc>
                <a:spcPts val="6564"/>
              </a:lnSpc>
              <a:buFont typeface="Arial"/>
              <a:buChar char="•"/>
            </a:pPr>
            <a:r>
              <a:rPr lang="en-US" sz="4688">
                <a:solidFill>
                  <a:srgbClr val="EBEFFE"/>
                </a:solidFill>
                <a:latin typeface="Playfair Display"/>
                <a:ea typeface="Playfair Display"/>
                <a:cs typeface="Playfair Display"/>
                <a:sym typeface="Playfair Display"/>
              </a:rPr>
              <a:t>try different transformations to better satisfy model assumptions</a:t>
            </a:r>
          </a:p>
          <a:p>
            <a:pPr algn="l" marL="1012316" indent="-506158" lvl="1">
              <a:lnSpc>
                <a:spcPts val="6564"/>
              </a:lnSpc>
              <a:buFont typeface="Arial"/>
              <a:buChar char="•"/>
            </a:pPr>
            <a:r>
              <a:rPr lang="en-US" sz="4688">
                <a:solidFill>
                  <a:srgbClr val="EBEFFE"/>
                </a:solidFill>
                <a:latin typeface="Playfair Display"/>
                <a:ea typeface="Playfair Display"/>
                <a:cs typeface="Playfair Display"/>
                <a:sym typeface="Playfair Display"/>
              </a:rPr>
              <a:t>examining susceptible versus resistant taxa </a:t>
            </a:r>
          </a:p>
          <a:p>
            <a:pPr algn="l" marL="1012316" indent="-506158" lvl="1">
              <a:lnSpc>
                <a:spcPts val="6564"/>
              </a:lnSpc>
              <a:buFont typeface="Arial"/>
              <a:buChar char="•"/>
            </a:pPr>
            <a:r>
              <a:rPr lang="en-US" sz="4688">
                <a:solidFill>
                  <a:srgbClr val="EBEFFE"/>
                </a:solidFill>
                <a:latin typeface="Playfair Display"/>
                <a:ea typeface="Playfair Display"/>
                <a:cs typeface="Playfair Display"/>
                <a:sym typeface="Playfair Display"/>
              </a:rPr>
              <a:t>fitting ARIMA model ourselves </a:t>
            </a:r>
          </a:p>
        </p:txBody>
      </p:sp>
      <p:sp>
        <p:nvSpPr>
          <p:cNvPr name="TextBox 5" id="5"/>
          <p:cNvSpPr txBox="true"/>
          <p:nvPr/>
        </p:nvSpPr>
        <p:spPr>
          <a:xfrm rot="0">
            <a:off x="5162470" y="1598235"/>
            <a:ext cx="7963419" cy="520993"/>
          </a:xfrm>
          <a:prstGeom prst="rect">
            <a:avLst/>
          </a:prstGeom>
        </p:spPr>
        <p:txBody>
          <a:bodyPr anchor="t" rtlCol="false" tIns="0" lIns="0" bIns="0" rIns="0">
            <a:spAutoFit/>
          </a:bodyPr>
          <a:lstStyle/>
          <a:p>
            <a:pPr algn="ctr">
              <a:lnSpc>
                <a:spcPts val="4200"/>
              </a:lnSpc>
            </a:pPr>
            <a:r>
              <a:rPr lang="en-US" b="true" sz="3000" spc="150">
                <a:solidFill>
                  <a:srgbClr val="EBEFFE"/>
                </a:solidFill>
                <a:latin typeface="Raleway Bold"/>
                <a:ea typeface="Raleway Bold"/>
                <a:cs typeface="Raleway Bold"/>
                <a:sym typeface="Raleway Bold"/>
              </a:rPr>
              <a:t>POTENTIAL NEXT STEPS</a:t>
            </a:r>
          </a:p>
        </p:txBody>
      </p:sp>
      <p:sp>
        <p:nvSpPr>
          <p:cNvPr name="AutoShape 6" id="6"/>
          <p:cNvSpPr/>
          <p:nvPr/>
        </p:nvSpPr>
        <p:spPr>
          <a:xfrm rot="0">
            <a:off x="-342900" y="9542787"/>
            <a:ext cx="18974159" cy="1048289"/>
          </a:xfrm>
          <a:prstGeom prst="rect">
            <a:avLst/>
          </a:prstGeom>
          <a:solidFill>
            <a:srgbClr val="364182"/>
          </a:solidFill>
        </p:spPr>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8593" t="0" r="-8593" b="0"/>
            </a:stretch>
          </a:blipFill>
        </p:spPr>
      </p:sp>
      <p:sp>
        <p:nvSpPr>
          <p:cNvPr name="TextBox 3" id="3"/>
          <p:cNvSpPr txBox="true"/>
          <p:nvPr/>
        </p:nvSpPr>
        <p:spPr>
          <a:xfrm rot="0">
            <a:off x="1028700" y="895350"/>
            <a:ext cx="7433485" cy="1259423"/>
          </a:xfrm>
          <a:prstGeom prst="rect">
            <a:avLst/>
          </a:prstGeom>
        </p:spPr>
        <p:txBody>
          <a:bodyPr anchor="t" rtlCol="false" tIns="0" lIns="0" bIns="0" rIns="0">
            <a:spAutoFit/>
          </a:bodyPr>
          <a:lstStyle/>
          <a:p>
            <a:pPr algn="l">
              <a:lnSpc>
                <a:spcPts val="10382"/>
              </a:lnSpc>
            </a:pPr>
            <a:r>
              <a:rPr lang="en-US" sz="7416">
                <a:solidFill>
                  <a:srgbClr val="EBEFFE"/>
                </a:solidFill>
                <a:latin typeface="Playfair Display"/>
                <a:ea typeface="Playfair Display"/>
                <a:cs typeface="Playfair Display"/>
                <a:sym typeface="Playfair Display"/>
              </a:rPr>
              <a:t>THANK YOU!</a:t>
            </a:r>
          </a:p>
        </p:txBody>
      </p:sp>
      <p:sp>
        <p:nvSpPr>
          <p:cNvPr name="AutoShape 4" id="4"/>
          <p:cNvSpPr/>
          <p:nvPr/>
        </p:nvSpPr>
        <p:spPr>
          <a:xfrm rot="0">
            <a:off x="-343079" y="9512673"/>
            <a:ext cx="18974159" cy="1048289"/>
          </a:xfrm>
          <a:prstGeom prst="rect">
            <a:avLst/>
          </a:prstGeom>
          <a:solidFill>
            <a:srgbClr val="364182"/>
          </a:solidFill>
        </p:spPr>
      </p:sp>
      <p:sp>
        <p:nvSpPr>
          <p:cNvPr name="TextBox 5" id="5"/>
          <p:cNvSpPr txBox="true"/>
          <p:nvPr/>
        </p:nvSpPr>
        <p:spPr>
          <a:xfrm rot="0">
            <a:off x="8367511" y="9785674"/>
            <a:ext cx="8891789" cy="247650"/>
          </a:xfrm>
          <a:prstGeom prst="rect">
            <a:avLst/>
          </a:prstGeom>
        </p:spPr>
        <p:txBody>
          <a:bodyPr anchor="t" rtlCol="false" tIns="0" lIns="0" bIns="0" rIns="0">
            <a:spAutoFit/>
          </a:bodyPr>
          <a:lstStyle/>
          <a:p>
            <a:pPr algn="r">
              <a:lnSpc>
                <a:spcPts val="2100"/>
              </a:lnSpc>
            </a:pPr>
            <a:r>
              <a:rPr lang="en-US" sz="1500" i="true">
                <a:solidFill>
                  <a:srgbClr val="364182"/>
                </a:solidFill>
                <a:latin typeface="Playfair Display Italics"/>
                <a:ea typeface="Playfair Display Italics"/>
                <a:cs typeface="Playfair Display Italics"/>
                <a:sym typeface="Playfair Display Italics"/>
              </a:rPr>
              <a:t>Learn and Act Lecture Series: Orcas</a:t>
            </a:r>
          </a:p>
        </p:txBody>
      </p:sp>
      <p:sp>
        <p:nvSpPr>
          <p:cNvPr name="TextBox 6" id="6"/>
          <p:cNvSpPr txBox="true"/>
          <p:nvPr/>
        </p:nvSpPr>
        <p:spPr>
          <a:xfrm rot="0">
            <a:off x="1028700" y="2049998"/>
            <a:ext cx="7433485" cy="952717"/>
          </a:xfrm>
          <a:prstGeom prst="rect">
            <a:avLst/>
          </a:prstGeom>
        </p:spPr>
        <p:txBody>
          <a:bodyPr anchor="t" rtlCol="false" tIns="0" lIns="0" bIns="0" rIns="0">
            <a:spAutoFit/>
          </a:bodyPr>
          <a:lstStyle/>
          <a:p>
            <a:pPr algn="l">
              <a:lnSpc>
                <a:spcPts val="7863"/>
              </a:lnSpc>
            </a:pPr>
            <a:r>
              <a:rPr lang="en-US" sz="5616">
                <a:solidFill>
                  <a:srgbClr val="EBEFFE"/>
                </a:solidFill>
                <a:latin typeface="Playfair Display"/>
                <a:ea typeface="Playfair Display"/>
                <a:cs typeface="Playfair Display"/>
                <a:sym typeface="Playfair Display"/>
              </a:rPr>
              <a:t>Any questions?</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364182"/>
        </a:solidFill>
      </p:bgPr>
    </p:bg>
    <p:spTree>
      <p:nvGrpSpPr>
        <p:cNvPr id="1" name=""/>
        <p:cNvGrpSpPr/>
        <p:nvPr/>
      </p:nvGrpSpPr>
      <p:grpSpPr>
        <a:xfrm>
          <a:off x="0" y="0"/>
          <a:ext cx="0" cy="0"/>
          <a:chOff x="0" y="0"/>
          <a:chExt cx="0" cy="0"/>
        </a:xfrm>
      </p:grpSpPr>
      <p:sp>
        <p:nvSpPr>
          <p:cNvPr name="Freeform 2" id="2"/>
          <p:cNvSpPr/>
          <p:nvPr/>
        </p:nvSpPr>
        <p:spPr>
          <a:xfrm flipH="false" flipV="false" rot="0">
            <a:off x="-180975" y="1816323"/>
            <a:ext cx="18649950" cy="7905750"/>
          </a:xfrm>
          <a:custGeom>
            <a:avLst/>
            <a:gdLst/>
            <a:ahLst/>
            <a:cxnLst/>
            <a:rect r="r" b="b" t="t" l="l"/>
            <a:pathLst>
              <a:path h="7905750" w="18649950">
                <a:moveTo>
                  <a:pt x="0" y="0"/>
                </a:moveTo>
                <a:lnTo>
                  <a:pt x="18649950" y="0"/>
                </a:lnTo>
                <a:lnTo>
                  <a:pt x="18649950" y="7905750"/>
                </a:lnTo>
                <a:lnTo>
                  <a:pt x="0" y="7905750"/>
                </a:lnTo>
                <a:lnTo>
                  <a:pt x="0" y="0"/>
                </a:lnTo>
                <a:close/>
              </a:path>
            </a:pathLst>
          </a:custGeom>
          <a:blipFill>
            <a:blip r:embed="rId2">
              <a:alphaModFix amt="23000"/>
            </a:blip>
            <a:stretch>
              <a:fillRect l="0" t="-6616" r="0" b="-6616"/>
            </a:stretch>
          </a:blipFill>
        </p:spPr>
      </p:sp>
      <p:sp>
        <p:nvSpPr>
          <p:cNvPr name="AutoShape 3" id="3"/>
          <p:cNvSpPr/>
          <p:nvPr/>
        </p:nvSpPr>
        <p:spPr>
          <a:xfrm rot="0">
            <a:off x="-647700" y="-552450"/>
            <a:ext cx="19164300" cy="2495550"/>
          </a:xfrm>
          <a:prstGeom prst="rect">
            <a:avLst/>
          </a:prstGeom>
          <a:solidFill>
            <a:srgbClr val="EBEFFE"/>
          </a:solidFill>
        </p:spPr>
      </p:sp>
      <p:sp>
        <p:nvSpPr>
          <p:cNvPr name="TextBox 4" id="4"/>
          <p:cNvSpPr txBox="true"/>
          <p:nvPr/>
        </p:nvSpPr>
        <p:spPr>
          <a:xfrm rot="0">
            <a:off x="681317" y="496570"/>
            <a:ext cx="9634739" cy="946150"/>
          </a:xfrm>
          <a:prstGeom prst="rect">
            <a:avLst/>
          </a:prstGeom>
        </p:spPr>
        <p:txBody>
          <a:bodyPr anchor="t" rtlCol="false" tIns="0" lIns="0" bIns="0" rIns="0">
            <a:spAutoFit/>
          </a:bodyPr>
          <a:lstStyle/>
          <a:p>
            <a:pPr algn="l">
              <a:lnSpc>
                <a:spcPts val="7700"/>
              </a:lnSpc>
            </a:pPr>
            <a:r>
              <a:rPr lang="en-US" b="true" sz="5500">
                <a:solidFill>
                  <a:srgbClr val="364182"/>
                </a:solidFill>
                <a:latin typeface="Playfair Display Bold"/>
                <a:ea typeface="Playfair Display Bold"/>
                <a:cs typeface="Playfair Display Bold"/>
                <a:sym typeface="Playfair Display Bold"/>
              </a:rPr>
              <a:t>References</a:t>
            </a:r>
          </a:p>
        </p:txBody>
      </p:sp>
      <p:sp>
        <p:nvSpPr>
          <p:cNvPr name="TextBox 5" id="5"/>
          <p:cNvSpPr txBox="true"/>
          <p:nvPr/>
        </p:nvSpPr>
        <p:spPr>
          <a:xfrm rot="0">
            <a:off x="681317" y="2772401"/>
            <a:ext cx="16577983" cy="6275069"/>
          </a:xfrm>
          <a:prstGeom prst="rect">
            <a:avLst/>
          </a:prstGeom>
        </p:spPr>
        <p:txBody>
          <a:bodyPr anchor="t" rtlCol="false" tIns="0" lIns="0" bIns="0" rIns="0">
            <a:spAutoFit/>
          </a:bodyPr>
          <a:lstStyle/>
          <a:p>
            <a:pPr algn="l">
              <a:lnSpc>
                <a:spcPts val="1680"/>
              </a:lnSpc>
            </a:pPr>
            <a:r>
              <a:rPr lang="en-US" sz="1200">
                <a:solidFill>
                  <a:srgbClr val="EBEFFE"/>
                </a:solidFill>
                <a:latin typeface="Playfair Display"/>
                <a:ea typeface="Playfair Display"/>
                <a:cs typeface="Playfair Display"/>
                <a:sym typeface="Playfair Display"/>
              </a:rPr>
              <a:t>Falkowski, P. (2012). Ocean Science: The power of plankton. Nature, 483(7387), S17–S20.  https://doi.org/10.1038/483S17a </a:t>
            </a:r>
          </a:p>
          <a:p>
            <a:pPr algn="l">
              <a:lnSpc>
                <a:spcPts val="1680"/>
              </a:lnSpc>
            </a:pPr>
          </a:p>
          <a:p>
            <a:pPr algn="l">
              <a:lnSpc>
                <a:spcPts val="1680"/>
              </a:lnSpc>
            </a:pPr>
            <a:r>
              <a:rPr lang="en-US" sz="1200">
                <a:solidFill>
                  <a:srgbClr val="EBEFFE"/>
                </a:solidFill>
                <a:latin typeface="Playfair Display"/>
                <a:ea typeface="Playfair Display"/>
                <a:cs typeface="Playfair Display"/>
                <a:sym typeface="Playfair Display"/>
              </a:rPr>
              <a:t>Helaouet, P., Sheppard, L., Johns, D. (2024) Continous Plankton Recorder phytoplankton and zooplankton occurrence and count data from The CPR Survey in the Western North Atlantic Ocean from 1958 to 2021. Biological and Chemical Oceanography Data Management Office (BCO-DMO). (Version 5) Version Date 2024-08-29. doi:10.26008/1912/bco-dmo.765141.5 [Retrieved 23 November 2024] </a:t>
            </a:r>
          </a:p>
          <a:p>
            <a:pPr algn="l">
              <a:lnSpc>
                <a:spcPts val="1680"/>
              </a:lnSpc>
            </a:pPr>
          </a:p>
          <a:p>
            <a:pPr algn="l">
              <a:lnSpc>
                <a:spcPts val="1680"/>
              </a:lnSpc>
            </a:pPr>
            <a:r>
              <a:rPr lang="en-US" sz="1200">
                <a:solidFill>
                  <a:srgbClr val="EBEFFE"/>
                </a:solidFill>
                <a:latin typeface="Playfair Display"/>
                <a:ea typeface="Playfair Display"/>
                <a:cs typeface="Playfair Display"/>
                <a:sym typeface="Playfair Display"/>
              </a:rPr>
              <a:t>Hyndman R, Athanasopoulos G, Bergmeir C, Caceres G, Chhay L, O'Hara-Wild M, Petropoulos F, Razbash S, Wang E, Yasmeen F (2024). _forecast: Forecasting functions for time series and linear models_. R package version 8.23.0, &lt;https://pkg.robjhyndman.com/forecast/&gt;.</a:t>
            </a:r>
          </a:p>
          <a:p>
            <a:pPr algn="l">
              <a:lnSpc>
                <a:spcPts val="1680"/>
              </a:lnSpc>
            </a:pPr>
          </a:p>
          <a:p>
            <a:pPr algn="l">
              <a:lnSpc>
                <a:spcPts val="1680"/>
              </a:lnSpc>
            </a:pPr>
            <a:r>
              <a:rPr lang="en-US" sz="1200" i="true">
                <a:solidFill>
                  <a:srgbClr val="EBEFFE"/>
                </a:solidFill>
                <a:latin typeface="Playfair Display Italics"/>
                <a:ea typeface="Playfair Display Italics"/>
                <a:cs typeface="Playfair Display Italics"/>
                <a:sym typeface="Playfair Display Italics"/>
              </a:rPr>
              <a:t>Monitoring.</a:t>
            </a:r>
            <a:r>
              <a:rPr lang="en-US" sz="1200">
                <a:solidFill>
                  <a:srgbClr val="EBEFFE"/>
                </a:solidFill>
                <a:latin typeface="Playfair Display"/>
                <a:ea typeface="Playfair Display"/>
                <a:cs typeface="Playfair Display"/>
                <a:sym typeface="Playfair Display"/>
              </a:rPr>
              <a:t> NOAA Ocean Acidification Program. (2024, November 14). https://oceanacidification.noaa.gov/ocean-acidification-research/ocean-acidification-monitoring/#:~:text=pCO2,the%20atmosphere%20with%20elevated%20emissions.</a:t>
            </a:r>
          </a:p>
          <a:p>
            <a:pPr algn="l">
              <a:lnSpc>
                <a:spcPts val="1680"/>
              </a:lnSpc>
            </a:pPr>
          </a:p>
          <a:p>
            <a:pPr algn="l">
              <a:lnSpc>
                <a:spcPts val="1680"/>
              </a:lnSpc>
            </a:pPr>
            <a:r>
              <a:rPr lang="en-US" sz="1200">
                <a:solidFill>
                  <a:srgbClr val="EBEFFE"/>
                </a:solidFill>
                <a:latin typeface="Playfair Display"/>
                <a:ea typeface="Playfair Display"/>
                <a:cs typeface="Playfair Display"/>
                <a:sym typeface="Playfair Display"/>
              </a:rPr>
              <a:t>Morin, P. J. (2011). </a:t>
            </a:r>
            <a:r>
              <a:rPr lang="en-US" sz="1200" i="true">
                <a:solidFill>
                  <a:srgbClr val="EBEFFE"/>
                </a:solidFill>
                <a:latin typeface="Playfair Display Italics"/>
                <a:ea typeface="Playfair Display Italics"/>
                <a:cs typeface="Playfair Display Italics"/>
                <a:sym typeface="Playfair Display Italics"/>
              </a:rPr>
              <a:t>Community Ecology</a:t>
            </a:r>
            <a:r>
              <a:rPr lang="en-US" sz="1200">
                <a:solidFill>
                  <a:srgbClr val="EBEFFE"/>
                </a:solidFill>
                <a:latin typeface="Playfair Display"/>
                <a:ea typeface="Playfair Display"/>
                <a:cs typeface="Playfair Display"/>
                <a:sym typeface="Playfair Display"/>
              </a:rPr>
              <a:t>. John Wiley &amp; Sons.</a:t>
            </a:r>
          </a:p>
          <a:p>
            <a:pPr algn="l">
              <a:lnSpc>
                <a:spcPts val="1680"/>
              </a:lnSpc>
            </a:pPr>
          </a:p>
          <a:p>
            <a:pPr algn="l">
              <a:lnSpc>
                <a:spcPts val="1680"/>
              </a:lnSpc>
            </a:pPr>
            <a:r>
              <a:rPr lang="en-US" sz="1200">
                <a:solidFill>
                  <a:srgbClr val="EBEFFE"/>
                </a:solidFill>
                <a:latin typeface="Playfair Display"/>
                <a:ea typeface="Playfair Display"/>
                <a:cs typeface="Playfair Display"/>
                <a:sym typeface="Playfair Display"/>
              </a:rPr>
              <a:t>Oksanen J, Simpson G, Blanchet F, Kindt R, Legendre P, Minchin P, O'Hara R, Solymos P, Stevens M, Szoecs E, Wagner H, Barbour M, Bedward M, Bolker B, Borcard D, Carvalho G, Chirico M, De Caceres M, Durand S, Evangelista H, FitzJohn R, Friendly  M, Furneaux B, Hannigan G, Hill M, Lahti L, McGlinn D, Ouellette M, Ribeiro Cunha E,  Smith T, Stier A, Ter Braak C, Weedon J (2024). _vegan: Community Ecology Package_.  R package version 2.6-8, &lt;https://CRAN.R-project.org/package=vegan&gt;. </a:t>
            </a:r>
          </a:p>
          <a:p>
            <a:pPr algn="l">
              <a:lnSpc>
                <a:spcPts val="1680"/>
              </a:lnSpc>
            </a:pPr>
          </a:p>
          <a:p>
            <a:pPr algn="l">
              <a:lnSpc>
                <a:spcPts val="1680"/>
              </a:lnSpc>
            </a:pPr>
            <a:r>
              <a:rPr lang="en-US" sz="1200">
                <a:solidFill>
                  <a:srgbClr val="EBEFFE"/>
                </a:solidFill>
                <a:latin typeface="Playfair Display"/>
                <a:ea typeface="Playfair Display"/>
                <a:cs typeface="Playfair Display"/>
                <a:sym typeface="Playfair Display"/>
              </a:rPr>
              <a:t>R Core Team (2024). _R: A Language and Environment for Statistical Computing_. R Foundation for Statistical Computing, Vienna, Austria. &lt;https://www.R-project.org/&gt;.</a:t>
            </a:r>
          </a:p>
          <a:p>
            <a:pPr algn="l">
              <a:lnSpc>
                <a:spcPts val="1680"/>
              </a:lnSpc>
            </a:pPr>
          </a:p>
          <a:p>
            <a:pPr algn="l">
              <a:lnSpc>
                <a:spcPts val="1680"/>
              </a:lnSpc>
            </a:pPr>
            <a:r>
              <a:rPr lang="en-US" sz="1200">
                <a:solidFill>
                  <a:srgbClr val="EBEFFE"/>
                </a:solidFill>
                <a:latin typeface="Playfair Display"/>
                <a:ea typeface="Playfair Display"/>
                <a:cs typeface="Playfair Display"/>
                <a:sym typeface="Playfair Display"/>
              </a:rPr>
              <a:t>Richardson, A. J., Walne, A. W., John, A. W. G., Jonas, T. D., Lindley, J. A., Sims, D. W., Stevens, D., &amp; Witt, M. (2006). Using continuous plankton recorder data. Progress in Oceanography, 68(1), 27–74. https://doi.org/10.1016/j.pocean.2005.09.011 </a:t>
            </a:r>
          </a:p>
          <a:p>
            <a:pPr algn="l">
              <a:lnSpc>
                <a:spcPts val="1680"/>
              </a:lnSpc>
            </a:pPr>
          </a:p>
          <a:p>
            <a:pPr algn="l">
              <a:lnSpc>
                <a:spcPts val="1680"/>
              </a:lnSpc>
            </a:pPr>
            <a:r>
              <a:rPr lang="en-US" sz="1200">
                <a:solidFill>
                  <a:srgbClr val="EBEFFE"/>
                </a:solidFill>
                <a:latin typeface="Playfair Display"/>
                <a:ea typeface="Playfair Display"/>
                <a:cs typeface="Playfair Display"/>
                <a:sym typeface="Playfair Display"/>
              </a:rPr>
              <a:t>Spisla, C., Taucher, J., Bach, L. T., Haunost, M., Boxhammer, T., King, A. L., Jenkins, B. D.,  Wallace, J. R., Ludwig, A., Meyer, J., </a:t>
            </a:r>
          </a:p>
          <a:p>
            <a:pPr algn="l">
              <a:lnSpc>
                <a:spcPts val="1680"/>
              </a:lnSpc>
            </a:pPr>
            <a:r>
              <a:rPr lang="en-US" sz="1200">
                <a:solidFill>
                  <a:srgbClr val="EBEFFE"/>
                </a:solidFill>
                <a:latin typeface="Playfair Display"/>
                <a:ea typeface="Playfair Display"/>
                <a:cs typeface="Playfair Display"/>
                <a:sym typeface="Playfair Display"/>
              </a:rPr>
              <a:t>Stange, P., Minutolo, F., Lohbeck, K. T.,   Nauendorf, A., Kalter, V., Lischka, S., Sswat, M., Dörner, I., Ismar-Rebitz, S. M. H., …  Riebesell, U. (2021). Extreme Levels of Ocean Acidification Restructure the Plankton  Community and Biogeochemistry of a Temperate Coastal Ecosystem: A Mesocosm  Study. Frontiers in Marine Science, 7. https://doi.org/10.3389/fmars.2020.611157 </a:t>
            </a:r>
          </a:p>
          <a:p>
            <a:pPr algn="l">
              <a:lnSpc>
                <a:spcPts val="1680"/>
              </a:lnSpc>
            </a:pPr>
          </a:p>
          <a:p>
            <a:pPr algn="l">
              <a:lnSpc>
                <a:spcPts val="1680"/>
              </a:lnSpc>
            </a:pPr>
            <a:r>
              <a:rPr lang="en-US" sz="1200">
                <a:solidFill>
                  <a:srgbClr val="EBEFFE"/>
                </a:solidFill>
                <a:latin typeface="Playfair Display"/>
                <a:ea typeface="Playfair Display"/>
                <a:cs typeface="Playfair Display"/>
                <a:sym typeface="Playfair Display"/>
              </a:rPr>
              <a:t>Takahashi, Taro; Sutherland, Stewart C.; Kozyr, Alex (2017). LDEO Database (Version 2019):  Global Ocean Surface Water Partial Pressure of CO2 Database: Measurements Performed During 1957-2019 (NCEI Accession 0160492). NOAA National Centers for  Environmental Information. Dataset. https://doi.org/10.3334/cdiac/otg.ndp088(v2015).  Accessed 24 November 2024. </a:t>
            </a:r>
          </a:p>
          <a:p>
            <a:pPr algn="l">
              <a:lnSpc>
                <a:spcPts val="1680"/>
              </a:lnSpc>
            </a:pPr>
          </a:p>
          <a:p>
            <a:pPr algn="l">
              <a:lnSpc>
                <a:spcPts val="1680"/>
              </a:lnSpc>
            </a:pPr>
          </a:p>
          <a:p>
            <a:pPr algn="l">
              <a:lnSpc>
                <a:spcPts val="1680"/>
              </a:lnSpc>
            </a:pPr>
            <a:r>
              <a:rPr lang="en-US" sz="1200">
                <a:solidFill>
                  <a:srgbClr val="EBEFFE"/>
                </a:solidFill>
                <a:latin typeface="Playfair Display"/>
                <a:ea typeface="Playfair Display"/>
                <a:cs typeface="Playfair Display"/>
                <a:sym typeface="Playfair Display"/>
              </a:rPr>
              <a:t> Wickham H, Averick M, Bryan J, Chang W, McGowan LD, François R, Grolemund G, Hayes A, Henry L, Hester J, Kuhn M, Pedersen TL, Miller E, Bache SM, Müller K, Ooms J, Robinson D, Seidel DP, Spinu V, Takahashi K, Vaughan D, Wilke C, Woo K, Yutani H (2019). “Welcome to the tidyverse.” _Journal of Open Source Software_, *4*(43), 1686. doi:10.21105/joss.01686 &lt;https://doi.org/10.21105/joss.01686&gt;.</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EBEFFE"/>
        </a:solidFill>
      </p:bgPr>
    </p:bg>
    <p:spTree>
      <p:nvGrpSpPr>
        <p:cNvPr id="1" name=""/>
        <p:cNvGrpSpPr/>
        <p:nvPr/>
      </p:nvGrpSpPr>
      <p:grpSpPr>
        <a:xfrm>
          <a:off x="0" y="0"/>
          <a:ext cx="0" cy="0"/>
          <a:chOff x="0" y="0"/>
          <a:chExt cx="0" cy="0"/>
        </a:xfrm>
      </p:grpSpPr>
      <p:sp>
        <p:nvSpPr>
          <p:cNvPr name="AutoShape 2" id="2"/>
          <p:cNvSpPr/>
          <p:nvPr/>
        </p:nvSpPr>
        <p:spPr>
          <a:xfrm rot="0">
            <a:off x="7258934" y="526109"/>
            <a:ext cx="10744200" cy="8458200"/>
          </a:xfrm>
          <a:prstGeom prst="rect">
            <a:avLst/>
          </a:prstGeom>
          <a:solidFill>
            <a:srgbClr val="364182"/>
          </a:solidFill>
        </p:spPr>
      </p:sp>
      <p:sp>
        <p:nvSpPr>
          <p:cNvPr name="Freeform 3" id="3"/>
          <p:cNvSpPr/>
          <p:nvPr/>
        </p:nvSpPr>
        <p:spPr>
          <a:xfrm flipH="false" flipV="false" rot="0">
            <a:off x="872600" y="526109"/>
            <a:ext cx="6819117" cy="8458200"/>
          </a:xfrm>
          <a:custGeom>
            <a:avLst/>
            <a:gdLst/>
            <a:ahLst/>
            <a:cxnLst/>
            <a:rect r="r" b="b" t="t" l="l"/>
            <a:pathLst>
              <a:path h="8458200" w="6819117">
                <a:moveTo>
                  <a:pt x="0" y="0"/>
                </a:moveTo>
                <a:lnTo>
                  <a:pt x="6819118" y="0"/>
                </a:lnTo>
                <a:lnTo>
                  <a:pt x="6819118" y="8458200"/>
                </a:lnTo>
                <a:lnTo>
                  <a:pt x="0" y="8458200"/>
                </a:lnTo>
                <a:lnTo>
                  <a:pt x="0" y="0"/>
                </a:lnTo>
                <a:close/>
              </a:path>
            </a:pathLst>
          </a:custGeom>
          <a:blipFill>
            <a:blip r:embed="rId2"/>
            <a:stretch>
              <a:fillRect l="-12018" t="0" r="-12018" b="0"/>
            </a:stretch>
          </a:blipFill>
        </p:spPr>
      </p:sp>
      <p:grpSp>
        <p:nvGrpSpPr>
          <p:cNvPr name="Group 4" id="4"/>
          <p:cNvGrpSpPr/>
          <p:nvPr/>
        </p:nvGrpSpPr>
        <p:grpSpPr>
          <a:xfrm rot="0">
            <a:off x="7691718" y="1028700"/>
            <a:ext cx="9867900" cy="2351205"/>
            <a:chOff x="0" y="0"/>
            <a:chExt cx="1485200" cy="353876"/>
          </a:xfrm>
        </p:grpSpPr>
        <p:sp>
          <p:nvSpPr>
            <p:cNvPr name="Freeform 5" id="5"/>
            <p:cNvSpPr/>
            <p:nvPr/>
          </p:nvSpPr>
          <p:spPr>
            <a:xfrm flipH="false" flipV="false" rot="0">
              <a:off x="0" y="0"/>
              <a:ext cx="1485201" cy="353876"/>
            </a:xfrm>
            <a:custGeom>
              <a:avLst/>
              <a:gdLst/>
              <a:ahLst/>
              <a:cxnLst/>
              <a:rect r="r" b="b" t="t" l="l"/>
              <a:pathLst>
                <a:path h="353876" w="1485201">
                  <a:moveTo>
                    <a:pt x="18045" y="0"/>
                  </a:moveTo>
                  <a:lnTo>
                    <a:pt x="1467156" y="0"/>
                  </a:lnTo>
                  <a:cubicBezTo>
                    <a:pt x="1471942" y="0"/>
                    <a:pt x="1476531" y="1901"/>
                    <a:pt x="1479915" y="5285"/>
                  </a:cubicBezTo>
                  <a:cubicBezTo>
                    <a:pt x="1483299" y="8669"/>
                    <a:pt x="1485201" y="13259"/>
                    <a:pt x="1485201" y="18045"/>
                  </a:cubicBezTo>
                  <a:lnTo>
                    <a:pt x="1485201" y="335831"/>
                  </a:lnTo>
                  <a:cubicBezTo>
                    <a:pt x="1485201" y="345797"/>
                    <a:pt x="1477122" y="353876"/>
                    <a:pt x="1467156" y="353876"/>
                  </a:cubicBezTo>
                  <a:lnTo>
                    <a:pt x="18045" y="353876"/>
                  </a:lnTo>
                  <a:cubicBezTo>
                    <a:pt x="13259" y="353876"/>
                    <a:pt x="8669" y="351975"/>
                    <a:pt x="5285" y="348591"/>
                  </a:cubicBezTo>
                  <a:cubicBezTo>
                    <a:pt x="1901" y="345207"/>
                    <a:pt x="0" y="340617"/>
                    <a:pt x="0" y="335831"/>
                  </a:cubicBezTo>
                  <a:lnTo>
                    <a:pt x="0" y="18045"/>
                  </a:lnTo>
                  <a:cubicBezTo>
                    <a:pt x="0" y="13259"/>
                    <a:pt x="1901" y="8669"/>
                    <a:pt x="5285" y="5285"/>
                  </a:cubicBezTo>
                  <a:cubicBezTo>
                    <a:pt x="8669" y="1901"/>
                    <a:pt x="13259" y="0"/>
                    <a:pt x="18045" y="0"/>
                  </a:cubicBezTo>
                  <a:close/>
                </a:path>
              </a:pathLst>
            </a:custGeom>
            <a:blipFill>
              <a:blip r:embed="rId3"/>
              <a:stretch>
                <a:fillRect l="0" t="-50726" r="0" b="-50726"/>
              </a:stretch>
            </a:blipFill>
          </p:spPr>
        </p:sp>
      </p:grpSp>
      <p:sp>
        <p:nvSpPr>
          <p:cNvPr name="AutoShape 6" id="6"/>
          <p:cNvSpPr/>
          <p:nvPr/>
        </p:nvSpPr>
        <p:spPr>
          <a:xfrm rot="0">
            <a:off x="-342900" y="9542787"/>
            <a:ext cx="18974159" cy="1048289"/>
          </a:xfrm>
          <a:prstGeom prst="rect">
            <a:avLst/>
          </a:prstGeom>
          <a:solidFill>
            <a:srgbClr val="364182"/>
          </a:solidFill>
        </p:spPr>
      </p:sp>
      <p:sp>
        <p:nvSpPr>
          <p:cNvPr name="Freeform 7" id="7"/>
          <p:cNvSpPr/>
          <p:nvPr/>
        </p:nvSpPr>
        <p:spPr>
          <a:xfrm flipH="false" flipV="false" rot="0">
            <a:off x="5219528" y="1944542"/>
            <a:ext cx="1508065" cy="2263512"/>
          </a:xfrm>
          <a:custGeom>
            <a:avLst/>
            <a:gdLst/>
            <a:ahLst/>
            <a:cxnLst/>
            <a:rect r="r" b="b" t="t" l="l"/>
            <a:pathLst>
              <a:path h="2263512" w="1508065">
                <a:moveTo>
                  <a:pt x="0" y="0"/>
                </a:moveTo>
                <a:lnTo>
                  <a:pt x="1508065" y="0"/>
                </a:lnTo>
                <a:lnTo>
                  <a:pt x="1508065" y="2263512"/>
                </a:lnTo>
                <a:lnTo>
                  <a:pt x="0" y="226351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8" id="8"/>
          <p:cNvSpPr txBox="true"/>
          <p:nvPr/>
        </p:nvSpPr>
        <p:spPr>
          <a:xfrm rot="0">
            <a:off x="8313928" y="3838540"/>
            <a:ext cx="8634211" cy="4791075"/>
          </a:xfrm>
          <a:prstGeom prst="rect">
            <a:avLst/>
          </a:prstGeom>
        </p:spPr>
        <p:txBody>
          <a:bodyPr anchor="t" rtlCol="false" tIns="0" lIns="0" bIns="0" rIns="0">
            <a:spAutoFit/>
          </a:bodyPr>
          <a:lstStyle/>
          <a:p>
            <a:pPr algn="l" marL="485775" indent="-242888" lvl="1">
              <a:lnSpc>
                <a:spcPts val="3149"/>
              </a:lnSpc>
              <a:buFont typeface="Arial"/>
              <a:buChar char="•"/>
            </a:pPr>
            <a:r>
              <a:rPr lang="en-US" sz="2250">
                <a:solidFill>
                  <a:srgbClr val="EBEFFE"/>
                </a:solidFill>
                <a:latin typeface="Raleway"/>
                <a:ea typeface="Raleway"/>
                <a:cs typeface="Raleway"/>
                <a:sym typeface="Raleway"/>
              </a:rPr>
              <a:t>Plankton play a key role in global carbon and nutrient cycles (Falkowski, 2012)</a:t>
            </a:r>
          </a:p>
          <a:p>
            <a:pPr algn="l">
              <a:lnSpc>
                <a:spcPts val="3149"/>
              </a:lnSpc>
            </a:pPr>
          </a:p>
          <a:p>
            <a:pPr algn="l" marL="485775" indent="-242888" lvl="1">
              <a:lnSpc>
                <a:spcPts val="3149"/>
              </a:lnSpc>
              <a:buFont typeface="Arial"/>
              <a:buChar char="•"/>
            </a:pPr>
            <a:r>
              <a:rPr lang="en-US" sz="2250">
                <a:solidFill>
                  <a:srgbClr val="EBEFFE"/>
                </a:solidFill>
                <a:latin typeface="Raleway"/>
                <a:ea typeface="Raleway"/>
                <a:cs typeface="Raleway"/>
                <a:sym typeface="Raleway"/>
              </a:rPr>
              <a:t>Some plankton show susceptibility to acidification (EX - Spisla et al., 2021)</a:t>
            </a:r>
          </a:p>
          <a:p>
            <a:pPr algn="l">
              <a:lnSpc>
                <a:spcPts val="3149"/>
              </a:lnSpc>
            </a:pPr>
          </a:p>
          <a:p>
            <a:pPr algn="l" marL="485775" indent="-242888" lvl="1">
              <a:lnSpc>
                <a:spcPts val="3149"/>
              </a:lnSpc>
              <a:buFont typeface="Arial"/>
              <a:buChar char="•"/>
            </a:pPr>
            <a:r>
              <a:rPr lang="en-US" sz="2250">
                <a:solidFill>
                  <a:srgbClr val="EBEFFE"/>
                </a:solidFill>
                <a:latin typeface="Raleway"/>
                <a:ea typeface="Raleway"/>
                <a:cs typeface="Raleway"/>
                <a:sym typeface="Raleway"/>
              </a:rPr>
              <a:t>pCO2 is a measure of the amount of carbon dioxide in the ocean. The more CO2 there is, the lower the pH (more acidic; Monitoring, 2024).  </a:t>
            </a:r>
          </a:p>
          <a:p>
            <a:pPr algn="l">
              <a:lnSpc>
                <a:spcPts val="3149"/>
              </a:lnSpc>
            </a:pPr>
          </a:p>
          <a:p>
            <a:pPr algn="l" marL="485775" indent="-242888" lvl="1">
              <a:lnSpc>
                <a:spcPts val="3149"/>
              </a:lnSpc>
              <a:buFont typeface="Arial"/>
              <a:buChar char="•"/>
            </a:pPr>
            <a:r>
              <a:rPr lang="en-US" sz="2250">
                <a:solidFill>
                  <a:srgbClr val="EBEFFE"/>
                </a:solidFill>
                <a:latin typeface="Raleway"/>
                <a:ea typeface="Raleway"/>
                <a:cs typeface="Raleway"/>
                <a:sym typeface="Raleway"/>
              </a:rPr>
              <a:t>Plankton and pCO2 data are both collected via long-term studies and thus there are large amounts of it accessible </a:t>
            </a:r>
          </a:p>
        </p:txBody>
      </p:sp>
      <p:sp>
        <p:nvSpPr>
          <p:cNvPr name="Freeform 9" id="9"/>
          <p:cNvSpPr/>
          <p:nvPr/>
        </p:nvSpPr>
        <p:spPr>
          <a:xfrm flipH="false" flipV="false" rot="0">
            <a:off x="1443826" y="4755209"/>
            <a:ext cx="1508065" cy="2263512"/>
          </a:xfrm>
          <a:custGeom>
            <a:avLst/>
            <a:gdLst/>
            <a:ahLst/>
            <a:cxnLst/>
            <a:rect r="r" b="b" t="t" l="l"/>
            <a:pathLst>
              <a:path h="2263512" w="1508065">
                <a:moveTo>
                  <a:pt x="0" y="0"/>
                </a:moveTo>
                <a:lnTo>
                  <a:pt x="1508065" y="0"/>
                </a:lnTo>
                <a:lnTo>
                  <a:pt x="1508065" y="2263512"/>
                </a:lnTo>
                <a:lnTo>
                  <a:pt x="0" y="226351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0" id="10"/>
          <p:cNvSpPr txBox="true"/>
          <p:nvPr/>
        </p:nvSpPr>
        <p:spPr>
          <a:xfrm rot="0">
            <a:off x="8056351" y="1414317"/>
            <a:ext cx="8891789" cy="946150"/>
          </a:xfrm>
          <a:prstGeom prst="rect">
            <a:avLst/>
          </a:prstGeom>
        </p:spPr>
        <p:txBody>
          <a:bodyPr anchor="t" rtlCol="false" tIns="0" lIns="0" bIns="0" rIns="0">
            <a:spAutoFit/>
          </a:bodyPr>
          <a:lstStyle/>
          <a:p>
            <a:pPr algn="l">
              <a:lnSpc>
                <a:spcPts val="7700"/>
              </a:lnSpc>
            </a:pPr>
            <a:r>
              <a:rPr lang="en-US" b="true" sz="5500">
                <a:solidFill>
                  <a:srgbClr val="EBEFFE"/>
                </a:solidFill>
                <a:latin typeface="Playfair Display Bold"/>
                <a:ea typeface="Playfair Display Bold"/>
                <a:cs typeface="Playfair Display Bold"/>
                <a:sym typeface="Playfair Display Bold"/>
              </a:rPr>
              <a:t>Background</a:t>
            </a:r>
          </a:p>
        </p:txBody>
      </p:sp>
      <p:sp>
        <p:nvSpPr>
          <p:cNvPr name="TextBox 11" id="11"/>
          <p:cNvSpPr txBox="true"/>
          <p:nvPr/>
        </p:nvSpPr>
        <p:spPr>
          <a:xfrm rot="0">
            <a:off x="8056351" y="2575033"/>
            <a:ext cx="8891789" cy="523875"/>
          </a:xfrm>
          <a:prstGeom prst="rect">
            <a:avLst/>
          </a:prstGeom>
        </p:spPr>
        <p:txBody>
          <a:bodyPr anchor="t" rtlCol="false" tIns="0" lIns="0" bIns="0" rIns="0">
            <a:spAutoFit/>
          </a:bodyPr>
          <a:lstStyle/>
          <a:p>
            <a:pPr algn="l">
              <a:lnSpc>
                <a:spcPts val="4200"/>
              </a:lnSpc>
            </a:pPr>
            <a:r>
              <a:rPr lang="en-US" b="true" sz="3000" spc="150">
                <a:solidFill>
                  <a:srgbClr val="FFFFFF"/>
                </a:solidFill>
                <a:latin typeface="Raleway Bold"/>
                <a:ea typeface="Raleway Bold"/>
                <a:cs typeface="Raleway Bold"/>
                <a:sym typeface="Raleway Bold"/>
              </a:rPr>
              <a:t>DOES ACIDIFICATION AFFECT PLANKTON?</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386" t="0" r="-386" b="0"/>
            </a:stretch>
          </a:blipFill>
        </p:spPr>
      </p:sp>
      <p:sp>
        <p:nvSpPr>
          <p:cNvPr name="AutoShape 3" id="3"/>
          <p:cNvSpPr/>
          <p:nvPr/>
        </p:nvSpPr>
        <p:spPr>
          <a:xfrm rot="0">
            <a:off x="3248204" y="685418"/>
            <a:ext cx="11791950" cy="8572882"/>
          </a:xfrm>
          <a:prstGeom prst="rect">
            <a:avLst/>
          </a:prstGeom>
          <a:solidFill>
            <a:srgbClr val="364182">
              <a:alpha val="84706"/>
            </a:srgbClr>
          </a:solidFill>
        </p:spPr>
      </p:sp>
      <p:sp>
        <p:nvSpPr>
          <p:cNvPr name="TextBox 4" id="4"/>
          <p:cNvSpPr txBox="true"/>
          <p:nvPr/>
        </p:nvSpPr>
        <p:spPr>
          <a:xfrm rot="0">
            <a:off x="3685152" y="2621773"/>
            <a:ext cx="10918055" cy="4948204"/>
          </a:xfrm>
          <a:prstGeom prst="rect">
            <a:avLst/>
          </a:prstGeom>
        </p:spPr>
        <p:txBody>
          <a:bodyPr anchor="t" rtlCol="false" tIns="0" lIns="0" bIns="0" rIns="0">
            <a:spAutoFit/>
          </a:bodyPr>
          <a:lstStyle/>
          <a:p>
            <a:pPr algn="l">
              <a:lnSpc>
                <a:spcPts val="6564"/>
              </a:lnSpc>
            </a:pPr>
            <a:r>
              <a:rPr lang="en-US" sz="4688" i="true">
                <a:solidFill>
                  <a:srgbClr val="EBEFFE"/>
                </a:solidFill>
                <a:latin typeface="Playfair Display Italics"/>
                <a:ea typeface="Playfair Display Italics"/>
                <a:cs typeface="Playfair Display Italics"/>
                <a:sym typeface="Playfair Display Italics"/>
              </a:rPr>
              <a:t>Hypothesis:</a:t>
            </a:r>
            <a:r>
              <a:rPr lang="en-US" sz="4688">
                <a:solidFill>
                  <a:srgbClr val="EBEFFE"/>
                </a:solidFill>
                <a:latin typeface="Playfair Display"/>
                <a:ea typeface="Playfair Display"/>
                <a:cs typeface="Playfair Display"/>
                <a:sym typeface="Playfair Display"/>
              </a:rPr>
              <a:t> pH effects the diversity of plankton </a:t>
            </a:r>
          </a:p>
          <a:p>
            <a:pPr algn="l">
              <a:lnSpc>
                <a:spcPts val="6564"/>
              </a:lnSpc>
            </a:pPr>
          </a:p>
          <a:p>
            <a:pPr algn="l">
              <a:lnSpc>
                <a:spcPts val="6564"/>
              </a:lnSpc>
            </a:pPr>
            <a:r>
              <a:rPr lang="en-US" sz="4688" i="true">
                <a:solidFill>
                  <a:srgbClr val="EBEFFE"/>
                </a:solidFill>
                <a:latin typeface="Playfair Display Italics"/>
                <a:ea typeface="Playfair Display Italics"/>
                <a:cs typeface="Playfair Display Italics"/>
                <a:sym typeface="Playfair Display Italics"/>
              </a:rPr>
              <a:t>Prediction:</a:t>
            </a:r>
            <a:r>
              <a:rPr lang="en-US" sz="4688">
                <a:solidFill>
                  <a:srgbClr val="EBEFFE"/>
                </a:solidFill>
                <a:latin typeface="Playfair Display"/>
                <a:ea typeface="Playfair Display"/>
                <a:cs typeface="Playfair Display"/>
                <a:sym typeface="Playfair Display"/>
              </a:rPr>
              <a:t> increases in pCO2 (i.e., decrease in pH) will lead to a decrease in the diversity of plankton</a:t>
            </a:r>
          </a:p>
        </p:txBody>
      </p:sp>
      <p:sp>
        <p:nvSpPr>
          <p:cNvPr name="TextBox 5" id="5"/>
          <p:cNvSpPr txBox="true"/>
          <p:nvPr/>
        </p:nvSpPr>
        <p:spPr>
          <a:xfrm rot="0">
            <a:off x="5162470" y="1598235"/>
            <a:ext cx="7963419" cy="520993"/>
          </a:xfrm>
          <a:prstGeom prst="rect">
            <a:avLst/>
          </a:prstGeom>
        </p:spPr>
        <p:txBody>
          <a:bodyPr anchor="t" rtlCol="false" tIns="0" lIns="0" bIns="0" rIns="0">
            <a:spAutoFit/>
          </a:bodyPr>
          <a:lstStyle/>
          <a:p>
            <a:pPr algn="ctr">
              <a:lnSpc>
                <a:spcPts val="4200"/>
              </a:lnSpc>
            </a:pPr>
            <a:r>
              <a:rPr lang="en-US" b="true" sz="3000" spc="150">
                <a:solidFill>
                  <a:srgbClr val="EBEFFE"/>
                </a:solidFill>
                <a:latin typeface="Raleway Bold"/>
                <a:ea typeface="Raleway Bold"/>
                <a:cs typeface="Raleway Bold"/>
                <a:sym typeface="Raleway Bold"/>
              </a:rPr>
              <a:t>HYPOTHESES AND PREDICTIONS</a:t>
            </a:r>
          </a:p>
        </p:txBody>
      </p:sp>
      <p:sp>
        <p:nvSpPr>
          <p:cNvPr name="AutoShape 6" id="6"/>
          <p:cNvSpPr/>
          <p:nvPr/>
        </p:nvSpPr>
        <p:spPr>
          <a:xfrm rot="0">
            <a:off x="-342900" y="9542787"/>
            <a:ext cx="18974159" cy="1048289"/>
          </a:xfrm>
          <a:prstGeom prst="rect">
            <a:avLst/>
          </a:prstGeom>
          <a:solidFill>
            <a:srgbClr val="364182"/>
          </a:solid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EBEFFE"/>
        </a:solidFill>
      </p:bgPr>
    </p:bg>
    <p:spTree>
      <p:nvGrpSpPr>
        <p:cNvPr id="1" name=""/>
        <p:cNvGrpSpPr/>
        <p:nvPr/>
      </p:nvGrpSpPr>
      <p:grpSpPr>
        <a:xfrm>
          <a:off x="0" y="0"/>
          <a:ext cx="0" cy="0"/>
          <a:chOff x="0" y="0"/>
          <a:chExt cx="0" cy="0"/>
        </a:xfrm>
      </p:grpSpPr>
      <p:sp>
        <p:nvSpPr>
          <p:cNvPr name="AutoShape 2" id="2"/>
          <p:cNvSpPr/>
          <p:nvPr/>
        </p:nvSpPr>
        <p:spPr>
          <a:xfrm rot="0">
            <a:off x="724173" y="693646"/>
            <a:ext cx="16725354" cy="8483337"/>
          </a:xfrm>
          <a:prstGeom prst="rect">
            <a:avLst/>
          </a:prstGeom>
          <a:solidFill>
            <a:srgbClr val="364182"/>
          </a:solidFill>
        </p:spPr>
      </p:sp>
      <p:sp>
        <p:nvSpPr>
          <p:cNvPr name="Freeform 3" id="3"/>
          <p:cNvSpPr/>
          <p:nvPr/>
        </p:nvSpPr>
        <p:spPr>
          <a:xfrm flipH="false" flipV="false" rot="0">
            <a:off x="714892" y="6067107"/>
            <a:ext cx="16743917" cy="3526247"/>
          </a:xfrm>
          <a:custGeom>
            <a:avLst/>
            <a:gdLst/>
            <a:ahLst/>
            <a:cxnLst/>
            <a:rect r="r" b="b" t="t" l="l"/>
            <a:pathLst>
              <a:path h="3526247" w="16743917">
                <a:moveTo>
                  <a:pt x="0" y="0"/>
                </a:moveTo>
                <a:lnTo>
                  <a:pt x="16743916" y="0"/>
                </a:lnTo>
                <a:lnTo>
                  <a:pt x="16743916" y="3526247"/>
                </a:lnTo>
                <a:lnTo>
                  <a:pt x="0" y="3526247"/>
                </a:lnTo>
                <a:lnTo>
                  <a:pt x="0" y="0"/>
                </a:lnTo>
                <a:close/>
              </a:path>
            </a:pathLst>
          </a:custGeom>
          <a:blipFill>
            <a:blip r:embed="rId2"/>
            <a:stretch>
              <a:fillRect l="0" t="-10002" r="0" b="-10002"/>
            </a:stretch>
          </a:blipFill>
        </p:spPr>
      </p:sp>
      <p:sp>
        <p:nvSpPr>
          <p:cNvPr name="AutoShape 4" id="4"/>
          <p:cNvSpPr/>
          <p:nvPr/>
        </p:nvSpPr>
        <p:spPr>
          <a:xfrm rot="0">
            <a:off x="-342900" y="9542787"/>
            <a:ext cx="18974159" cy="1048289"/>
          </a:xfrm>
          <a:prstGeom prst="rect">
            <a:avLst/>
          </a:prstGeom>
          <a:solidFill>
            <a:srgbClr val="364182"/>
          </a:solidFill>
        </p:spPr>
      </p:sp>
      <p:grpSp>
        <p:nvGrpSpPr>
          <p:cNvPr name="Group 5" id="5"/>
          <p:cNvGrpSpPr/>
          <p:nvPr/>
        </p:nvGrpSpPr>
        <p:grpSpPr>
          <a:xfrm rot="0">
            <a:off x="1423652" y="1232535"/>
            <a:ext cx="6943859" cy="2527307"/>
            <a:chOff x="0" y="0"/>
            <a:chExt cx="9258479" cy="3369743"/>
          </a:xfrm>
        </p:grpSpPr>
        <p:sp>
          <p:nvSpPr>
            <p:cNvPr name="TextBox 6" id="6"/>
            <p:cNvSpPr txBox="true"/>
            <p:nvPr/>
          </p:nvSpPr>
          <p:spPr>
            <a:xfrm rot="0">
              <a:off x="0" y="-114300"/>
              <a:ext cx="9258479" cy="2518833"/>
            </a:xfrm>
            <a:prstGeom prst="rect">
              <a:avLst/>
            </a:prstGeom>
          </p:spPr>
          <p:txBody>
            <a:bodyPr anchor="t" rtlCol="false" tIns="0" lIns="0" bIns="0" rIns="0">
              <a:spAutoFit/>
            </a:bodyPr>
            <a:lstStyle/>
            <a:p>
              <a:pPr algn="l">
                <a:lnSpc>
                  <a:spcPts val="7700"/>
                </a:lnSpc>
              </a:pPr>
              <a:r>
                <a:rPr lang="en-US" b="true" sz="5500">
                  <a:solidFill>
                    <a:srgbClr val="FFFFFF"/>
                  </a:solidFill>
                  <a:latin typeface="Playfair Display Bold"/>
                  <a:ea typeface="Playfair Display Bold"/>
                  <a:cs typeface="Playfair Display Bold"/>
                  <a:sym typeface="Playfair Display Bold"/>
                </a:rPr>
                <a:t>Data source for plankton</a:t>
              </a:r>
            </a:p>
          </p:txBody>
        </p:sp>
        <p:sp>
          <p:nvSpPr>
            <p:cNvPr name="TextBox 7" id="7"/>
            <p:cNvSpPr txBox="true"/>
            <p:nvPr/>
          </p:nvSpPr>
          <p:spPr>
            <a:xfrm rot="0">
              <a:off x="0" y="2693468"/>
              <a:ext cx="9258479" cy="676275"/>
            </a:xfrm>
            <a:prstGeom prst="rect">
              <a:avLst/>
            </a:prstGeom>
          </p:spPr>
          <p:txBody>
            <a:bodyPr anchor="t" rtlCol="false" tIns="0" lIns="0" bIns="0" rIns="0">
              <a:spAutoFit/>
            </a:bodyPr>
            <a:lstStyle/>
            <a:p>
              <a:pPr algn="l">
                <a:lnSpc>
                  <a:spcPts val="4200"/>
                </a:lnSpc>
              </a:pPr>
            </a:p>
          </p:txBody>
        </p:sp>
      </p:grpSp>
      <p:sp>
        <p:nvSpPr>
          <p:cNvPr name="TextBox 8" id="8"/>
          <p:cNvSpPr txBox="true"/>
          <p:nvPr/>
        </p:nvSpPr>
        <p:spPr>
          <a:xfrm rot="0">
            <a:off x="9666489" y="3152775"/>
            <a:ext cx="7592811" cy="2790825"/>
          </a:xfrm>
          <a:prstGeom prst="rect">
            <a:avLst/>
          </a:prstGeom>
        </p:spPr>
        <p:txBody>
          <a:bodyPr anchor="t" rtlCol="false" tIns="0" lIns="0" bIns="0" rIns="0">
            <a:spAutoFit/>
          </a:bodyPr>
          <a:lstStyle/>
          <a:p>
            <a:pPr algn="l" marL="0" indent="0" lvl="0">
              <a:lnSpc>
                <a:spcPts val="3149"/>
              </a:lnSpc>
            </a:pPr>
            <a:r>
              <a:rPr lang="en-US" sz="2250">
                <a:solidFill>
                  <a:srgbClr val="EBEFFE"/>
                </a:solidFill>
                <a:latin typeface="Raleway"/>
                <a:ea typeface="Raleway"/>
                <a:cs typeface="Raleway"/>
                <a:sym typeface="Raleway"/>
              </a:rPr>
              <a:t>Data was filtered between 1991 and 2018 as plankton data was unavailable between 1986 to 1991, and the pCO2 data was available until 2018. The full area was available and was able to match the PCO2 data, thus it was not filtered. Plankton taxa added after 1991 were originally filtered out but do not affect diversity, so were kept in final analysis. The dataframe was pivoted longer. </a:t>
            </a:r>
          </a:p>
        </p:txBody>
      </p:sp>
      <p:sp>
        <p:nvSpPr>
          <p:cNvPr name="TextBox 9" id="9"/>
          <p:cNvSpPr txBox="true"/>
          <p:nvPr/>
        </p:nvSpPr>
        <p:spPr>
          <a:xfrm rot="0">
            <a:off x="1099176" y="3552825"/>
            <a:ext cx="7592811" cy="2390775"/>
          </a:xfrm>
          <a:prstGeom prst="rect">
            <a:avLst/>
          </a:prstGeom>
        </p:spPr>
        <p:txBody>
          <a:bodyPr anchor="t" rtlCol="false" tIns="0" lIns="0" bIns="0" rIns="0">
            <a:spAutoFit/>
          </a:bodyPr>
          <a:lstStyle/>
          <a:p>
            <a:pPr algn="l" marL="0" indent="0" lvl="0">
              <a:lnSpc>
                <a:spcPts val="3149"/>
              </a:lnSpc>
            </a:pPr>
            <a:r>
              <a:rPr lang="en-US" sz="2250">
                <a:solidFill>
                  <a:srgbClr val="EBEFFE"/>
                </a:solidFill>
                <a:latin typeface="Raleway"/>
                <a:ea typeface="Raleway"/>
                <a:cs typeface="Raleway"/>
                <a:sym typeface="Raleway"/>
              </a:rPr>
              <a:t>Plankton data is from the Continuous Plankton Recorder (CPR) Survey, uploaded onto BCO-DMO (Helaouet et al., 2024). It is a continuous long-term sampling project that took place over 90 years in the north Atlantic. Recorders are towed behind ships and plankton are identified by taxonomic experts (Richardson et al., 2006). </a:t>
            </a:r>
          </a:p>
        </p:txBody>
      </p:sp>
      <p:grpSp>
        <p:nvGrpSpPr>
          <p:cNvPr name="Group 10" id="10"/>
          <p:cNvGrpSpPr/>
          <p:nvPr/>
        </p:nvGrpSpPr>
        <p:grpSpPr>
          <a:xfrm rot="0">
            <a:off x="10315441" y="1232535"/>
            <a:ext cx="6943859" cy="2527307"/>
            <a:chOff x="0" y="0"/>
            <a:chExt cx="9258479" cy="3369743"/>
          </a:xfrm>
        </p:grpSpPr>
        <p:sp>
          <p:nvSpPr>
            <p:cNvPr name="TextBox 11" id="11"/>
            <p:cNvSpPr txBox="true"/>
            <p:nvPr/>
          </p:nvSpPr>
          <p:spPr>
            <a:xfrm rot="0">
              <a:off x="0" y="-114300"/>
              <a:ext cx="9258479" cy="2518833"/>
            </a:xfrm>
            <a:prstGeom prst="rect">
              <a:avLst/>
            </a:prstGeom>
          </p:spPr>
          <p:txBody>
            <a:bodyPr anchor="t" rtlCol="false" tIns="0" lIns="0" bIns="0" rIns="0">
              <a:spAutoFit/>
            </a:bodyPr>
            <a:lstStyle/>
            <a:p>
              <a:pPr algn="l">
                <a:lnSpc>
                  <a:spcPts val="7700"/>
                </a:lnSpc>
              </a:pPr>
              <a:r>
                <a:rPr lang="en-US" b="true" sz="5500">
                  <a:solidFill>
                    <a:srgbClr val="FFFFFF"/>
                  </a:solidFill>
                  <a:latin typeface="Playfair Display Bold"/>
                  <a:ea typeface="Playfair Display Bold"/>
                  <a:cs typeface="Playfair Display Bold"/>
                  <a:sym typeface="Playfair Display Bold"/>
                </a:rPr>
                <a:t>Data wrangling for plankton</a:t>
              </a:r>
            </a:p>
          </p:txBody>
        </p:sp>
        <p:sp>
          <p:nvSpPr>
            <p:cNvPr name="TextBox 12" id="12"/>
            <p:cNvSpPr txBox="true"/>
            <p:nvPr/>
          </p:nvSpPr>
          <p:spPr>
            <a:xfrm rot="0">
              <a:off x="0" y="2693468"/>
              <a:ext cx="9258479" cy="676275"/>
            </a:xfrm>
            <a:prstGeom prst="rect">
              <a:avLst/>
            </a:prstGeom>
          </p:spPr>
          <p:txBody>
            <a:bodyPr anchor="t" rtlCol="false" tIns="0" lIns="0" bIns="0" rIns="0">
              <a:spAutoFit/>
            </a:bodyPr>
            <a:lstStyle/>
            <a:p>
              <a:pPr algn="l">
                <a:lnSpc>
                  <a:spcPts val="4200"/>
                </a:lnSpc>
              </a:pPr>
            </a:p>
          </p:txBody>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EBEFFE"/>
        </a:solidFill>
      </p:bgPr>
    </p:bg>
    <p:spTree>
      <p:nvGrpSpPr>
        <p:cNvPr id="1" name=""/>
        <p:cNvGrpSpPr/>
        <p:nvPr/>
      </p:nvGrpSpPr>
      <p:grpSpPr>
        <a:xfrm>
          <a:off x="0" y="0"/>
          <a:ext cx="0" cy="0"/>
          <a:chOff x="0" y="0"/>
          <a:chExt cx="0" cy="0"/>
        </a:xfrm>
      </p:grpSpPr>
      <p:sp>
        <p:nvSpPr>
          <p:cNvPr name="AutoShape 2" id="2"/>
          <p:cNvSpPr/>
          <p:nvPr/>
        </p:nvSpPr>
        <p:spPr>
          <a:xfrm rot="0">
            <a:off x="724173" y="693646"/>
            <a:ext cx="16725354" cy="8483337"/>
          </a:xfrm>
          <a:prstGeom prst="rect">
            <a:avLst/>
          </a:prstGeom>
          <a:solidFill>
            <a:srgbClr val="364182"/>
          </a:solidFill>
        </p:spPr>
      </p:sp>
      <p:sp>
        <p:nvSpPr>
          <p:cNvPr name="Freeform 3" id="3"/>
          <p:cNvSpPr/>
          <p:nvPr/>
        </p:nvSpPr>
        <p:spPr>
          <a:xfrm flipH="false" flipV="false" rot="0">
            <a:off x="714892" y="6067107"/>
            <a:ext cx="16743917" cy="3526247"/>
          </a:xfrm>
          <a:custGeom>
            <a:avLst/>
            <a:gdLst/>
            <a:ahLst/>
            <a:cxnLst/>
            <a:rect r="r" b="b" t="t" l="l"/>
            <a:pathLst>
              <a:path h="3526247" w="16743917">
                <a:moveTo>
                  <a:pt x="0" y="0"/>
                </a:moveTo>
                <a:lnTo>
                  <a:pt x="16743916" y="0"/>
                </a:lnTo>
                <a:lnTo>
                  <a:pt x="16743916" y="3526247"/>
                </a:lnTo>
                <a:lnTo>
                  <a:pt x="0" y="3526247"/>
                </a:lnTo>
                <a:lnTo>
                  <a:pt x="0" y="0"/>
                </a:lnTo>
                <a:close/>
              </a:path>
            </a:pathLst>
          </a:custGeom>
          <a:blipFill>
            <a:blip r:embed="rId2"/>
            <a:stretch>
              <a:fillRect l="0" t="-108328" r="0" b="-108328"/>
            </a:stretch>
          </a:blipFill>
        </p:spPr>
      </p:sp>
      <p:sp>
        <p:nvSpPr>
          <p:cNvPr name="AutoShape 4" id="4"/>
          <p:cNvSpPr/>
          <p:nvPr/>
        </p:nvSpPr>
        <p:spPr>
          <a:xfrm rot="0">
            <a:off x="-342900" y="9542787"/>
            <a:ext cx="18974159" cy="1048289"/>
          </a:xfrm>
          <a:prstGeom prst="rect">
            <a:avLst/>
          </a:prstGeom>
          <a:solidFill>
            <a:srgbClr val="364182"/>
          </a:solidFill>
        </p:spPr>
      </p:sp>
      <p:grpSp>
        <p:nvGrpSpPr>
          <p:cNvPr name="Group 5" id="5"/>
          <p:cNvGrpSpPr/>
          <p:nvPr/>
        </p:nvGrpSpPr>
        <p:grpSpPr>
          <a:xfrm rot="0">
            <a:off x="1423652" y="1232535"/>
            <a:ext cx="6943859" cy="2527307"/>
            <a:chOff x="0" y="0"/>
            <a:chExt cx="9258479" cy="3369743"/>
          </a:xfrm>
        </p:grpSpPr>
        <p:sp>
          <p:nvSpPr>
            <p:cNvPr name="TextBox 6" id="6"/>
            <p:cNvSpPr txBox="true"/>
            <p:nvPr/>
          </p:nvSpPr>
          <p:spPr>
            <a:xfrm rot="0">
              <a:off x="0" y="-114300"/>
              <a:ext cx="9258479" cy="2518833"/>
            </a:xfrm>
            <a:prstGeom prst="rect">
              <a:avLst/>
            </a:prstGeom>
          </p:spPr>
          <p:txBody>
            <a:bodyPr anchor="t" rtlCol="false" tIns="0" lIns="0" bIns="0" rIns="0">
              <a:spAutoFit/>
            </a:bodyPr>
            <a:lstStyle/>
            <a:p>
              <a:pPr algn="l">
                <a:lnSpc>
                  <a:spcPts val="7700"/>
                </a:lnSpc>
              </a:pPr>
              <a:r>
                <a:rPr lang="en-US" b="true" sz="5500">
                  <a:solidFill>
                    <a:srgbClr val="FFFFFF"/>
                  </a:solidFill>
                  <a:latin typeface="Playfair Display Bold"/>
                  <a:ea typeface="Playfair Display Bold"/>
                  <a:cs typeface="Playfair Display Bold"/>
                  <a:sym typeface="Playfair Display Bold"/>
                </a:rPr>
                <a:t>Data source for pCO2</a:t>
              </a:r>
            </a:p>
          </p:txBody>
        </p:sp>
        <p:sp>
          <p:nvSpPr>
            <p:cNvPr name="TextBox 7" id="7"/>
            <p:cNvSpPr txBox="true"/>
            <p:nvPr/>
          </p:nvSpPr>
          <p:spPr>
            <a:xfrm rot="0">
              <a:off x="0" y="2693468"/>
              <a:ext cx="9258479" cy="676275"/>
            </a:xfrm>
            <a:prstGeom prst="rect">
              <a:avLst/>
            </a:prstGeom>
          </p:spPr>
          <p:txBody>
            <a:bodyPr anchor="t" rtlCol="false" tIns="0" lIns="0" bIns="0" rIns="0">
              <a:spAutoFit/>
            </a:bodyPr>
            <a:lstStyle/>
            <a:p>
              <a:pPr algn="l">
                <a:lnSpc>
                  <a:spcPts val="4200"/>
                </a:lnSpc>
              </a:pPr>
            </a:p>
          </p:txBody>
        </p:sp>
      </p:grpSp>
      <p:sp>
        <p:nvSpPr>
          <p:cNvPr name="TextBox 8" id="8"/>
          <p:cNvSpPr txBox="true"/>
          <p:nvPr/>
        </p:nvSpPr>
        <p:spPr>
          <a:xfrm rot="0">
            <a:off x="1099176" y="3552825"/>
            <a:ext cx="7592811" cy="2390775"/>
          </a:xfrm>
          <a:prstGeom prst="rect">
            <a:avLst/>
          </a:prstGeom>
        </p:spPr>
        <p:txBody>
          <a:bodyPr anchor="t" rtlCol="false" tIns="0" lIns="0" bIns="0" rIns="0">
            <a:spAutoFit/>
          </a:bodyPr>
          <a:lstStyle/>
          <a:p>
            <a:pPr algn="l" marL="0" indent="0" lvl="0">
              <a:lnSpc>
                <a:spcPts val="3149"/>
              </a:lnSpc>
            </a:pPr>
            <a:r>
              <a:rPr lang="en-US" sz="2250">
                <a:solidFill>
                  <a:srgbClr val="EBEFFE"/>
                </a:solidFill>
                <a:latin typeface="Raleway"/>
                <a:ea typeface="Raleway"/>
                <a:cs typeface="Raleway"/>
                <a:sym typeface="Raleway"/>
              </a:rPr>
              <a:t>PCO2 data is from a National Oceanic and Atmospheric Administration (NOAA) database consisting of millions of datapoints from different expeditions. Data was quality-controlled by NOAA on the basis of internal consistency, reliability of CO2 calibrations, and other parameters (Takahashi, Sutherland &amp; Kozyr, 2017). </a:t>
            </a:r>
          </a:p>
        </p:txBody>
      </p:sp>
      <p:grpSp>
        <p:nvGrpSpPr>
          <p:cNvPr name="Group 9" id="9"/>
          <p:cNvGrpSpPr/>
          <p:nvPr/>
        </p:nvGrpSpPr>
        <p:grpSpPr>
          <a:xfrm rot="0">
            <a:off x="10315441" y="1232535"/>
            <a:ext cx="6943859" cy="2527307"/>
            <a:chOff x="0" y="0"/>
            <a:chExt cx="9258479" cy="3369743"/>
          </a:xfrm>
        </p:grpSpPr>
        <p:sp>
          <p:nvSpPr>
            <p:cNvPr name="TextBox 10" id="10"/>
            <p:cNvSpPr txBox="true"/>
            <p:nvPr/>
          </p:nvSpPr>
          <p:spPr>
            <a:xfrm rot="0">
              <a:off x="0" y="-114300"/>
              <a:ext cx="9258479" cy="2518833"/>
            </a:xfrm>
            <a:prstGeom prst="rect">
              <a:avLst/>
            </a:prstGeom>
          </p:spPr>
          <p:txBody>
            <a:bodyPr anchor="t" rtlCol="false" tIns="0" lIns="0" bIns="0" rIns="0">
              <a:spAutoFit/>
            </a:bodyPr>
            <a:lstStyle/>
            <a:p>
              <a:pPr algn="l">
                <a:lnSpc>
                  <a:spcPts val="7700"/>
                </a:lnSpc>
              </a:pPr>
              <a:r>
                <a:rPr lang="en-US" b="true" sz="5500">
                  <a:solidFill>
                    <a:srgbClr val="FFFFFF"/>
                  </a:solidFill>
                  <a:latin typeface="Playfair Display Bold"/>
                  <a:ea typeface="Playfair Display Bold"/>
                  <a:cs typeface="Playfair Display Bold"/>
                  <a:sym typeface="Playfair Display Bold"/>
                </a:rPr>
                <a:t>Data wrangling for pCO2</a:t>
              </a:r>
            </a:p>
          </p:txBody>
        </p:sp>
        <p:sp>
          <p:nvSpPr>
            <p:cNvPr name="TextBox 11" id="11"/>
            <p:cNvSpPr txBox="true"/>
            <p:nvPr/>
          </p:nvSpPr>
          <p:spPr>
            <a:xfrm rot="0">
              <a:off x="0" y="2693468"/>
              <a:ext cx="9258479" cy="676275"/>
            </a:xfrm>
            <a:prstGeom prst="rect">
              <a:avLst/>
            </a:prstGeom>
          </p:spPr>
          <p:txBody>
            <a:bodyPr anchor="t" rtlCol="false" tIns="0" lIns="0" bIns="0" rIns="0">
              <a:spAutoFit/>
            </a:bodyPr>
            <a:lstStyle/>
            <a:p>
              <a:pPr algn="l">
                <a:lnSpc>
                  <a:spcPts val="4200"/>
                </a:lnSpc>
              </a:pPr>
            </a:p>
          </p:txBody>
        </p:sp>
      </p:grpSp>
      <p:sp>
        <p:nvSpPr>
          <p:cNvPr name="TextBox 12" id="12"/>
          <p:cNvSpPr txBox="true"/>
          <p:nvPr/>
        </p:nvSpPr>
        <p:spPr>
          <a:xfrm rot="0">
            <a:off x="9666489" y="3552825"/>
            <a:ext cx="7592811" cy="1990725"/>
          </a:xfrm>
          <a:prstGeom prst="rect">
            <a:avLst/>
          </a:prstGeom>
        </p:spPr>
        <p:txBody>
          <a:bodyPr anchor="t" rtlCol="false" tIns="0" lIns="0" bIns="0" rIns="0">
            <a:spAutoFit/>
          </a:bodyPr>
          <a:lstStyle/>
          <a:p>
            <a:pPr algn="l" marL="0" indent="0" lvl="0">
              <a:lnSpc>
                <a:spcPts val="3149"/>
              </a:lnSpc>
            </a:pPr>
            <a:r>
              <a:rPr lang="en-US" sz="2250">
                <a:solidFill>
                  <a:srgbClr val="EBEFFE"/>
                </a:solidFill>
                <a:latin typeface="Raleway"/>
                <a:ea typeface="Raleway"/>
                <a:cs typeface="Raleway"/>
                <a:sym typeface="Raleway"/>
              </a:rPr>
              <a:t>Data was first filtered to spatially overlap with where plankton data was collected in the North Atlantic. PCO2 data was then filtered to the longest stretch of years where plankton data was consistently available (1991-2018).</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EBEFFE"/>
        </a:solidFill>
      </p:bgPr>
    </p:bg>
    <p:spTree>
      <p:nvGrpSpPr>
        <p:cNvPr id="1" name=""/>
        <p:cNvGrpSpPr/>
        <p:nvPr/>
      </p:nvGrpSpPr>
      <p:grpSpPr>
        <a:xfrm>
          <a:off x="0" y="0"/>
          <a:ext cx="0" cy="0"/>
          <a:chOff x="0" y="0"/>
          <a:chExt cx="0" cy="0"/>
        </a:xfrm>
      </p:grpSpPr>
      <p:sp>
        <p:nvSpPr>
          <p:cNvPr name="AutoShape 2" id="2"/>
          <p:cNvSpPr/>
          <p:nvPr/>
        </p:nvSpPr>
        <p:spPr>
          <a:xfrm rot="0">
            <a:off x="724173" y="693646"/>
            <a:ext cx="16725354" cy="8483337"/>
          </a:xfrm>
          <a:prstGeom prst="rect">
            <a:avLst/>
          </a:prstGeom>
          <a:solidFill>
            <a:srgbClr val="364182"/>
          </a:solidFill>
        </p:spPr>
      </p:sp>
      <p:sp>
        <p:nvSpPr>
          <p:cNvPr name="Freeform 3" id="3"/>
          <p:cNvSpPr/>
          <p:nvPr/>
        </p:nvSpPr>
        <p:spPr>
          <a:xfrm flipH="false" flipV="false" rot="0">
            <a:off x="714892" y="6067107"/>
            <a:ext cx="16743917" cy="3526247"/>
          </a:xfrm>
          <a:custGeom>
            <a:avLst/>
            <a:gdLst/>
            <a:ahLst/>
            <a:cxnLst/>
            <a:rect r="r" b="b" t="t" l="l"/>
            <a:pathLst>
              <a:path h="3526247" w="16743917">
                <a:moveTo>
                  <a:pt x="0" y="0"/>
                </a:moveTo>
                <a:lnTo>
                  <a:pt x="16743916" y="0"/>
                </a:lnTo>
                <a:lnTo>
                  <a:pt x="16743916" y="3526247"/>
                </a:lnTo>
                <a:lnTo>
                  <a:pt x="0" y="3526247"/>
                </a:lnTo>
                <a:lnTo>
                  <a:pt x="0" y="0"/>
                </a:lnTo>
                <a:close/>
              </a:path>
            </a:pathLst>
          </a:custGeom>
          <a:blipFill>
            <a:blip r:embed="rId2"/>
            <a:stretch>
              <a:fillRect l="0" t="-10002" r="0" b="-10002"/>
            </a:stretch>
          </a:blipFill>
        </p:spPr>
      </p:sp>
      <p:sp>
        <p:nvSpPr>
          <p:cNvPr name="AutoShape 4" id="4"/>
          <p:cNvSpPr/>
          <p:nvPr/>
        </p:nvSpPr>
        <p:spPr>
          <a:xfrm rot="0">
            <a:off x="-342900" y="9542787"/>
            <a:ext cx="18974159" cy="1048289"/>
          </a:xfrm>
          <a:prstGeom prst="rect">
            <a:avLst/>
          </a:prstGeom>
          <a:solidFill>
            <a:srgbClr val="364182"/>
          </a:solidFill>
        </p:spPr>
      </p:sp>
      <p:grpSp>
        <p:nvGrpSpPr>
          <p:cNvPr name="Group 5" id="5"/>
          <p:cNvGrpSpPr/>
          <p:nvPr/>
        </p:nvGrpSpPr>
        <p:grpSpPr>
          <a:xfrm rot="0">
            <a:off x="1423652" y="1232535"/>
            <a:ext cx="11720383" cy="1555757"/>
            <a:chOff x="0" y="0"/>
            <a:chExt cx="15627177" cy="2074343"/>
          </a:xfrm>
        </p:grpSpPr>
        <p:sp>
          <p:nvSpPr>
            <p:cNvPr name="TextBox 6" id="6"/>
            <p:cNvSpPr txBox="true"/>
            <p:nvPr/>
          </p:nvSpPr>
          <p:spPr>
            <a:xfrm rot="0">
              <a:off x="0" y="-114300"/>
              <a:ext cx="15627177" cy="1223433"/>
            </a:xfrm>
            <a:prstGeom prst="rect">
              <a:avLst/>
            </a:prstGeom>
          </p:spPr>
          <p:txBody>
            <a:bodyPr anchor="t" rtlCol="false" tIns="0" lIns="0" bIns="0" rIns="0">
              <a:spAutoFit/>
            </a:bodyPr>
            <a:lstStyle/>
            <a:p>
              <a:pPr algn="l">
                <a:lnSpc>
                  <a:spcPts val="7700"/>
                </a:lnSpc>
              </a:pPr>
              <a:r>
                <a:rPr lang="en-US" b="true" sz="5500">
                  <a:solidFill>
                    <a:srgbClr val="FFFFFF"/>
                  </a:solidFill>
                  <a:latin typeface="Playfair Display Bold"/>
                  <a:ea typeface="Playfair Display Bold"/>
                  <a:cs typeface="Playfair Display Bold"/>
                  <a:sym typeface="Playfair Display Bold"/>
                </a:rPr>
                <a:t>Calculating diversity for plankton </a:t>
              </a:r>
            </a:p>
          </p:txBody>
        </p:sp>
        <p:sp>
          <p:nvSpPr>
            <p:cNvPr name="TextBox 7" id="7"/>
            <p:cNvSpPr txBox="true"/>
            <p:nvPr/>
          </p:nvSpPr>
          <p:spPr>
            <a:xfrm rot="0">
              <a:off x="0" y="1398068"/>
              <a:ext cx="15627177" cy="676275"/>
            </a:xfrm>
            <a:prstGeom prst="rect">
              <a:avLst/>
            </a:prstGeom>
          </p:spPr>
          <p:txBody>
            <a:bodyPr anchor="t" rtlCol="false" tIns="0" lIns="0" bIns="0" rIns="0">
              <a:spAutoFit/>
            </a:bodyPr>
            <a:lstStyle/>
            <a:p>
              <a:pPr algn="l">
                <a:lnSpc>
                  <a:spcPts val="4200"/>
                </a:lnSpc>
              </a:pPr>
            </a:p>
          </p:txBody>
        </p:sp>
      </p:grpSp>
      <p:sp>
        <p:nvSpPr>
          <p:cNvPr name="TextBox 8" id="8"/>
          <p:cNvSpPr txBox="true"/>
          <p:nvPr/>
        </p:nvSpPr>
        <p:spPr>
          <a:xfrm rot="0">
            <a:off x="1423652" y="2397767"/>
            <a:ext cx="9361044" cy="3190875"/>
          </a:xfrm>
          <a:prstGeom prst="rect">
            <a:avLst/>
          </a:prstGeom>
        </p:spPr>
        <p:txBody>
          <a:bodyPr anchor="t" rtlCol="false" tIns="0" lIns="0" bIns="0" rIns="0">
            <a:spAutoFit/>
          </a:bodyPr>
          <a:lstStyle/>
          <a:p>
            <a:pPr algn="l">
              <a:lnSpc>
                <a:spcPts val="3149"/>
              </a:lnSpc>
            </a:pPr>
            <a:r>
              <a:rPr lang="en-US" sz="2250">
                <a:solidFill>
                  <a:srgbClr val="EBEFFE"/>
                </a:solidFill>
                <a:latin typeface="Raleway"/>
                <a:ea typeface="Raleway"/>
                <a:cs typeface="Raleway"/>
                <a:sym typeface="Raleway"/>
              </a:rPr>
              <a:t>Diversity is a common measure used in community ecology. </a:t>
            </a:r>
            <a:r>
              <a:rPr lang="en-US" sz="2250">
                <a:solidFill>
                  <a:srgbClr val="EBEFFE"/>
                </a:solidFill>
                <a:latin typeface="Raleway"/>
                <a:ea typeface="Raleway"/>
                <a:cs typeface="Raleway"/>
                <a:sym typeface="Raleway"/>
              </a:rPr>
              <a:t>In our study, we utilized Shannon’s Diversity Index, which is a measure of species diversity in a given community that takes into account both abundance and species evenness (Morin, 2011). </a:t>
            </a:r>
          </a:p>
          <a:p>
            <a:pPr algn="l">
              <a:lnSpc>
                <a:spcPts val="3149"/>
              </a:lnSpc>
            </a:pPr>
          </a:p>
          <a:p>
            <a:pPr algn="l" marL="0" indent="0" lvl="0">
              <a:lnSpc>
                <a:spcPts val="3149"/>
              </a:lnSpc>
            </a:pPr>
            <a:r>
              <a:rPr lang="en-US" sz="2250">
                <a:solidFill>
                  <a:srgbClr val="EBEFFE"/>
                </a:solidFill>
                <a:latin typeface="Raleway"/>
                <a:ea typeface="Raleway"/>
                <a:cs typeface="Raleway"/>
                <a:sym typeface="Raleway"/>
              </a:rPr>
              <a:t>Equation is seen to the right. The package ‘vegan’ was used to calculate the Shannon’s Diversity Index for each year (Oksanen et al., 2024). </a:t>
            </a:r>
          </a:p>
        </p:txBody>
      </p:sp>
      <p:sp>
        <p:nvSpPr>
          <p:cNvPr name="TextBox 9" id="9"/>
          <p:cNvSpPr txBox="true"/>
          <p:nvPr/>
        </p:nvSpPr>
        <p:spPr>
          <a:xfrm rot="0">
            <a:off x="10315441" y="3235967"/>
            <a:ext cx="6943859" cy="523875"/>
          </a:xfrm>
          <a:prstGeom prst="rect">
            <a:avLst/>
          </a:prstGeom>
        </p:spPr>
        <p:txBody>
          <a:bodyPr anchor="t" rtlCol="false" tIns="0" lIns="0" bIns="0" rIns="0">
            <a:spAutoFit/>
          </a:bodyPr>
          <a:lstStyle/>
          <a:p>
            <a:pPr algn="l">
              <a:lnSpc>
                <a:spcPts val="4200"/>
              </a:lnSpc>
            </a:pPr>
          </a:p>
        </p:txBody>
      </p:sp>
      <p:grpSp>
        <p:nvGrpSpPr>
          <p:cNvPr name="Group 10" id="10"/>
          <p:cNvGrpSpPr/>
          <p:nvPr/>
        </p:nvGrpSpPr>
        <p:grpSpPr>
          <a:xfrm rot="0">
            <a:off x="11569240" y="3140747"/>
            <a:ext cx="5690060" cy="780989"/>
            <a:chOff x="0" y="0"/>
            <a:chExt cx="7586747" cy="1041318"/>
          </a:xfrm>
        </p:grpSpPr>
        <p:sp>
          <p:nvSpPr>
            <p:cNvPr name="Freeform 11" id="11"/>
            <p:cNvSpPr/>
            <p:nvPr/>
          </p:nvSpPr>
          <p:spPr>
            <a:xfrm flipH="false" flipV="false" rot="0">
              <a:off x="0" y="0"/>
              <a:ext cx="7586747" cy="1041318"/>
            </a:xfrm>
            <a:custGeom>
              <a:avLst/>
              <a:gdLst/>
              <a:ahLst/>
              <a:cxnLst/>
              <a:rect r="r" b="b" t="t" l="l"/>
              <a:pathLst>
                <a:path h="1041318" w="7586747">
                  <a:moveTo>
                    <a:pt x="0" y="0"/>
                  </a:moveTo>
                  <a:lnTo>
                    <a:pt x="7586747" y="0"/>
                  </a:lnTo>
                  <a:lnTo>
                    <a:pt x="7586747" y="1041318"/>
                  </a:lnTo>
                  <a:lnTo>
                    <a:pt x="0" y="104131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sp>
        <p:nvSpPr>
          <p:cNvPr name="TextBox 12" id="12"/>
          <p:cNvSpPr txBox="true"/>
          <p:nvPr/>
        </p:nvSpPr>
        <p:spPr>
          <a:xfrm rot="0">
            <a:off x="11738638" y="4236061"/>
            <a:ext cx="5616850" cy="1139189"/>
          </a:xfrm>
          <a:prstGeom prst="rect">
            <a:avLst/>
          </a:prstGeom>
        </p:spPr>
        <p:txBody>
          <a:bodyPr anchor="t" rtlCol="false" tIns="0" lIns="0" bIns="0" rIns="0">
            <a:spAutoFit/>
          </a:bodyPr>
          <a:lstStyle/>
          <a:p>
            <a:pPr algn="l">
              <a:lnSpc>
                <a:spcPts val="2310"/>
              </a:lnSpc>
            </a:pPr>
            <a:r>
              <a:rPr lang="en-US" sz="1650" i="true">
                <a:solidFill>
                  <a:srgbClr val="EBEFFE"/>
                </a:solidFill>
                <a:latin typeface="Playfair Display Italics"/>
                <a:ea typeface="Playfair Display Italics"/>
                <a:cs typeface="Playfair Display Italics"/>
                <a:sym typeface="Playfair Display Italics"/>
              </a:rPr>
              <a:t>p </a:t>
            </a:r>
            <a:r>
              <a:rPr lang="en-US" sz="1650">
                <a:solidFill>
                  <a:srgbClr val="EBEFFE"/>
                </a:solidFill>
                <a:latin typeface="Playfair Display"/>
                <a:ea typeface="Playfair Display"/>
                <a:cs typeface="Playfair Display"/>
                <a:sym typeface="Playfair Display"/>
              </a:rPr>
              <a:t>= fraction of the total number of individuals in the sample that belong to species </a:t>
            </a:r>
            <a:r>
              <a:rPr lang="en-US" sz="1650" i="true">
                <a:solidFill>
                  <a:srgbClr val="EBEFFE"/>
                </a:solidFill>
                <a:latin typeface="Playfair Display Italics"/>
                <a:ea typeface="Playfair Display Italics"/>
                <a:cs typeface="Playfair Display Italics"/>
                <a:sym typeface="Playfair Display Italics"/>
              </a:rPr>
              <a:t>i</a:t>
            </a:r>
          </a:p>
          <a:p>
            <a:pPr algn="l">
              <a:lnSpc>
                <a:spcPts val="2310"/>
              </a:lnSpc>
            </a:pPr>
          </a:p>
          <a:p>
            <a:pPr algn="l" marL="0" indent="0" lvl="0">
              <a:lnSpc>
                <a:spcPts val="2310"/>
              </a:lnSpc>
            </a:pPr>
            <a:r>
              <a:rPr lang="en-US" sz="1650">
                <a:solidFill>
                  <a:srgbClr val="EBEFFE"/>
                </a:solidFill>
                <a:latin typeface="Playfair Display"/>
                <a:ea typeface="Playfair Display"/>
                <a:cs typeface="Playfair Display"/>
                <a:sym typeface="Playfair Display"/>
              </a:rPr>
              <a:t>Sum for all species present in the community (Morin, 2011)</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EBEFFE"/>
        </a:solidFill>
      </p:bgPr>
    </p:bg>
    <p:spTree>
      <p:nvGrpSpPr>
        <p:cNvPr id="1" name=""/>
        <p:cNvGrpSpPr/>
        <p:nvPr/>
      </p:nvGrpSpPr>
      <p:grpSpPr>
        <a:xfrm>
          <a:off x="0" y="0"/>
          <a:ext cx="0" cy="0"/>
          <a:chOff x="0" y="0"/>
          <a:chExt cx="0" cy="0"/>
        </a:xfrm>
      </p:grpSpPr>
      <p:sp>
        <p:nvSpPr>
          <p:cNvPr name="AutoShape 2" id="2"/>
          <p:cNvSpPr/>
          <p:nvPr/>
        </p:nvSpPr>
        <p:spPr>
          <a:xfrm rot="0">
            <a:off x="724173" y="693646"/>
            <a:ext cx="16725354" cy="8483337"/>
          </a:xfrm>
          <a:prstGeom prst="rect">
            <a:avLst/>
          </a:prstGeom>
          <a:solidFill>
            <a:srgbClr val="364182"/>
          </a:solidFill>
        </p:spPr>
      </p:sp>
      <p:sp>
        <p:nvSpPr>
          <p:cNvPr name="Freeform 3" id="3"/>
          <p:cNvSpPr/>
          <p:nvPr/>
        </p:nvSpPr>
        <p:spPr>
          <a:xfrm flipH="false" flipV="false" rot="0">
            <a:off x="714892" y="6067107"/>
            <a:ext cx="16743917" cy="3526247"/>
          </a:xfrm>
          <a:custGeom>
            <a:avLst/>
            <a:gdLst/>
            <a:ahLst/>
            <a:cxnLst/>
            <a:rect r="r" b="b" t="t" l="l"/>
            <a:pathLst>
              <a:path h="3526247" w="16743917">
                <a:moveTo>
                  <a:pt x="0" y="0"/>
                </a:moveTo>
                <a:lnTo>
                  <a:pt x="16743916" y="0"/>
                </a:lnTo>
                <a:lnTo>
                  <a:pt x="16743916" y="3526247"/>
                </a:lnTo>
                <a:lnTo>
                  <a:pt x="0" y="3526247"/>
                </a:lnTo>
                <a:lnTo>
                  <a:pt x="0" y="0"/>
                </a:lnTo>
                <a:close/>
              </a:path>
            </a:pathLst>
          </a:custGeom>
          <a:blipFill>
            <a:blip r:embed="rId2"/>
            <a:stretch>
              <a:fillRect l="0" t="-108179" r="0" b="-108179"/>
            </a:stretch>
          </a:blipFill>
        </p:spPr>
      </p:sp>
      <p:sp>
        <p:nvSpPr>
          <p:cNvPr name="AutoShape 4" id="4"/>
          <p:cNvSpPr/>
          <p:nvPr/>
        </p:nvSpPr>
        <p:spPr>
          <a:xfrm rot="0">
            <a:off x="-342900" y="9542787"/>
            <a:ext cx="18974159" cy="1048289"/>
          </a:xfrm>
          <a:prstGeom prst="rect">
            <a:avLst/>
          </a:prstGeom>
          <a:solidFill>
            <a:srgbClr val="364182"/>
          </a:solidFill>
        </p:spPr>
      </p:sp>
      <p:grpSp>
        <p:nvGrpSpPr>
          <p:cNvPr name="Group 5" id="5"/>
          <p:cNvGrpSpPr/>
          <p:nvPr/>
        </p:nvGrpSpPr>
        <p:grpSpPr>
          <a:xfrm rot="0">
            <a:off x="1423652" y="1232535"/>
            <a:ext cx="6943859" cy="2527307"/>
            <a:chOff x="0" y="0"/>
            <a:chExt cx="9258479" cy="3369743"/>
          </a:xfrm>
        </p:grpSpPr>
        <p:sp>
          <p:nvSpPr>
            <p:cNvPr name="TextBox 6" id="6"/>
            <p:cNvSpPr txBox="true"/>
            <p:nvPr/>
          </p:nvSpPr>
          <p:spPr>
            <a:xfrm rot="0">
              <a:off x="0" y="-114300"/>
              <a:ext cx="9258479" cy="2518833"/>
            </a:xfrm>
            <a:prstGeom prst="rect">
              <a:avLst/>
            </a:prstGeom>
          </p:spPr>
          <p:txBody>
            <a:bodyPr anchor="t" rtlCol="false" tIns="0" lIns="0" bIns="0" rIns="0">
              <a:spAutoFit/>
            </a:bodyPr>
            <a:lstStyle/>
            <a:p>
              <a:pPr algn="l">
                <a:lnSpc>
                  <a:spcPts val="7700"/>
                </a:lnSpc>
              </a:pPr>
              <a:r>
                <a:rPr lang="en-US" b="true" sz="5500">
                  <a:solidFill>
                    <a:srgbClr val="FFFFFF"/>
                  </a:solidFill>
                  <a:latin typeface="Playfair Display Bold"/>
                  <a:ea typeface="Playfair Display Bold"/>
                  <a:cs typeface="Playfair Display Bold"/>
                  <a:sym typeface="Playfair Display Bold"/>
                </a:rPr>
                <a:t>Preparing PCO2 data for analysis</a:t>
              </a:r>
            </a:p>
          </p:txBody>
        </p:sp>
        <p:sp>
          <p:nvSpPr>
            <p:cNvPr name="TextBox 7" id="7"/>
            <p:cNvSpPr txBox="true"/>
            <p:nvPr/>
          </p:nvSpPr>
          <p:spPr>
            <a:xfrm rot="0">
              <a:off x="0" y="2693468"/>
              <a:ext cx="9258479" cy="676275"/>
            </a:xfrm>
            <a:prstGeom prst="rect">
              <a:avLst/>
            </a:prstGeom>
          </p:spPr>
          <p:txBody>
            <a:bodyPr anchor="t" rtlCol="false" tIns="0" lIns="0" bIns="0" rIns="0">
              <a:spAutoFit/>
            </a:bodyPr>
            <a:lstStyle/>
            <a:p>
              <a:pPr algn="l">
                <a:lnSpc>
                  <a:spcPts val="4200"/>
                </a:lnSpc>
              </a:pPr>
            </a:p>
          </p:txBody>
        </p:sp>
      </p:grpSp>
      <p:sp>
        <p:nvSpPr>
          <p:cNvPr name="TextBox 8" id="8"/>
          <p:cNvSpPr txBox="true"/>
          <p:nvPr/>
        </p:nvSpPr>
        <p:spPr>
          <a:xfrm rot="0">
            <a:off x="9380739" y="1184910"/>
            <a:ext cx="7592811" cy="3590925"/>
          </a:xfrm>
          <a:prstGeom prst="rect">
            <a:avLst/>
          </a:prstGeom>
        </p:spPr>
        <p:txBody>
          <a:bodyPr anchor="t" rtlCol="false" tIns="0" lIns="0" bIns="0" rIns="0">
            <a:spAutoFit/>
          </a:bodyPr>
          <a:lstStyle/>
          <a:p>
            <a:pPr algn="l">
              <a:lnSpc>
                <a:spcPts val="3149"/>
              </a:lnSpc>
            </a:pPr>
            <a:r>
              <a:rPr lang="en-US" sz="2250">
                <a:solidFill>
                  <a:srgbClr val="EBEFFE"/>
                </a:solidFill>
                <a:latin typeface="Raleway"/>
                <a:ea typeface="Raleway"/>
                <a:cs typeface="Raleway"/>
                <a:sym typeface="Raleway"/>
              </a:rPr>
              <a:t>For our analyses, we needed as many datapoints for PCO2 as we had for plankton diversity. </a:t>
            </a:r>
          </a:p>
          <a:p>
            <a:pPr algn="l">
              <a:lnSpc>
                <a:spcPts val="3149"/>
              </a:lnSpc>
            </a:pPr>
          </a:p>
          <a:p>
            <a:pPr algn="l">
              <a:lnSpc>
                <a:spcPts val="3149"/>
              </a:lnSpc>
            </a:pPr>
            <a:r>
              <a:rPr lang="en-US" sz="2250">
                <a:solidFill>
                  <a:srgbClr val="EBEFFE"/>
                </a:solidFill>
                <a:latin typeface="Raleway"/>
                <a:ea typeface="Raleway"/>
                <a:cs typeface="Raleway"/>
                <a:sym typeface="Raleway"/>
              </a:rPr>
              <a:t>Since we had one diversity datapoint per year, we filtered down our PCO2 data by calculating the median observation for each year.</a:t>
            </a:r>
          </a:p>
          <a:p>
            <a:pPr algn="l">
              <a:lnSpc>
                <a:spcPts val="3149"/>
              </a:lnSpc>
            </a:pPr>
          </a:p>
          <a:p>
            <a:pPr algn="l" marL="0" indent="0" lvl="0">
              <a:lnSpc>
                <a:spcPts val="3149"/>
              </a:lnSpc>
            </a:pPr>
            <a:r>
              <a:rPr lang="en-US" sz="2250">
                <a:solidFill>
                  <a:srgbClr val="EBEFFE"/>
                </a:solidFill>
                <a:latin typeface="Raleway"/>
                <a:ea typeface="Raleway"/>
                <a:cs typeface="Raleway"/>
                <a:sym typeface="Raleway"/>
              </a:rPr>
              <a:t>We did this by using group_by(year) and then using the across() function to apply median() to multiple columns</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EBEFFE"/>
        </a:solidFill>
      </p:bgPr>
    </p:bg>
    <p:spTree>
      <p:nvGrpSpPr>
        <p:cNvPr id="1" name=""/>
        <p:cNvGrpSpPr/>
        <p:nvPr/>
      </p:nvGrpSpPr>
      <p:grpSpPr>
        <a:xfrm>
          <a:off x="0" y="0"/>
          <a:ext cx="0" cy="0"/>
          <a:chOff x="0" y="0"/>
          <a:chExt cx="0" cy="0"/>
        </a:xfrm>
      </p:grpSpPr>
      <p:sp>
        <p:nvSpPr>
          <p:cNvPr name="AutoShape 2" id="2"/>
          <p:cNvSpPr/>
          <p:nvPr/>
        </p:nvSpPr>
        <p:spPr>
          <a:xfrm rot="0">
            <a:off x="7607200" y="1133475"/>
            <a:ext cx="9791700" cy="7258050"/>
          </a:xfrm>
          <a:prstGeom prst="rect">
            <a:avLst/>
          </a:prstGeom>
          <a:solidFill>
            <a:srgbClr val="364182"/>
          </a:solidFill>
        </p:spPr>
      </p:sp>
      <p:sp>
        <p:nvSpPr>
          <p:cNvPr name="AutoShape 3" id="3"/>
          <p:cNvSpPr/>
          <p:nvPr/>
        </p:nvSpPr>
        <p:spPr>
          <a:xfrm rot="0">
            <a:off x="889055" y="2945765"/>
            <a:ext cx="7867651" cy="3633470"/>
          </a:xfrm>
          <a:prstGeom prst="rect">
            <a:avLst/>
          </a:prstGeom>
          <a:gradFill rotWithShape="true">
            <a:gsLst>
              <a:gs pos="0">
                <a:srgbClr val="8C52FF">
                  <a:alpha val="100000"/>
                </a:srgbClr>
              </a:gs>
              <a:gs pos="100000">
                <a:srgbClr val="5CE1E6">
                  <a:alpha val="100000"/>
                </a:srgbClr>
              </a:gs>
            </a:gsLst>
            <a:lin ang="0"/>
          </a:gradFill>
        </p:spPr>
      </p:sp>
      <p:grpSp>
        <p:nvGrpSpPr>
          <p:cNvPr name="Group 4" id="4"/>
          <p:cNvGrpSpPr/>
          <p:nvPr/>
        </p:nvGrpSpPr>
        <p:grpSpPr>
          <a:xfrm rot="0">
            <a:off x="889055" y="2945768"/>
            <a:ext cx="7867651" cy="3633467"/>
            <a:chOff x="0" y="0"/>
            <a:chExt cx="1218905" cy="562919"/>
          </a:xfrm>
        </p:grpSpPr>
        <p:sp>
          <p:nvSpPr>
            <p:cNvPr name="Freeform 5" id="5"/>
            <p:cNvSpPr/>
            <p:nvPr/>
          </p:nvSpPr>
          <p:spPr>
            <a:xfrm flipH="false" flipV="false" rot="0">
              <a:off x="0" y="0"/>
              <a:ext cx="1218905" cy="562919"/>
            </a:xfrm>
            <a:custGeom>
              <a:avLst/>
              <a:gdLst/>
              <a:ahLst/>
              <a:cxnLst/>
              <a:rect r="r" b="b" t="t" l="l"/>
              <a:pathLst>
                <a:path h="562919" w="1218905">
                  <a:moveTo>
                    <a:pt x="0" y="0"/>
                  </a:moveTo>
                  <a:lnTo>
                    <a:pt x="1218905" y="0"/>
                  </a:lnTo>
                  <a:lnTo>
                    <a:pt x="1218905" y="562919"/>
                  </a:lnTo>
                  <a:lnTo>
                    <a:pt x="0" y="562919"/>
                  </a:lnTo>
                  <a:close/>
                </a:path>
              </a:pathLst>
            </a:custGeom>
            <a:blipFill>
              <a:blip r:embed="rId2"/>
              <a:stretch>
                <a:fillRect l="0" t="-1967" r="0" b="-1967"/>
              </a:stretch>
            </a:blipFill>
          </p:spPr>
        </p:sp>
      </p:grpSp>
      <p:sp>
        <p:nvSpPr>
          <p:cNvPr name="AutoShape 6" id="6"/>
          <p:cNvSpPr/>
          <p:nvPr/>
        </p:nvSpPr>
        <p:spPr>
          <a:xfrm rot="0">
            <a:off x="-342900" y="9542787"/>
            <a:ext cx="18974159" cy="1048289"/>
          </a:xfrm>
          <a:prstGeom prst="rect">
            <a:avLst/>
          </a:prstGeom>
          <a:solidFill>
            <a:srgbClr val="364182"/>
          </a:solidFill>
        </p:spPr>
      </p:sp>
      <p:sp>
        <p:nvSpPr>
          <p:cNvPr name="TextBox 7" id="7"/>
          <p:cNvSpPr txBox="true"/>
          <p:nvPr/>
        </p:nvSpPr>
        <p:spPr>
          <a:xfrm rot="0">
            <a:off x="1350951" y="3260727"/>
            <a:ext cx="6943859" cy="2889250"/>
          </a:xfrm>
          <a:prstGeom prst="rect">
            <a:avLst/>
          </a:prstGeom>
        </p:spPr>
        <p:txBody>
          <a:bodyPr anchor="t" rtlCol="false" tIns="0" lIns="0" bIns="0" rIns="0">
            <a:spAutoFit/>
          </a:bodyPr>
          <a:lstStyle/>
          <a:p>
            <a:pPr algn="l">
              <a:lnSpc>
                <a:spcPts val="7700"/>
              </a:lnSpc>
            </a:pPr>
            <a:r>
              <a:rPr lang="en-US" b="true" sz="5500">
                <a:solidFill>
                  <a:srgbClr val="EBEFFE"/>
                </a:solidFill>
                <a:latin typeface="Playfair Display Bold"/>
                <a:ea typeface="Playfair Display Bold"/>
                <a:cs typeface="Playfair Display Bold"/>
                <a:sym typeface="Playfair Display Bold"/>
              </a:rPr>
              <a:t>Statistical methodology - time series</a:t>
            </a:r>
          </a:p>
        </p:txBody>
      </p:sp>
      <p:sp>
        <p:nvSpPr>
          <p:cNvPr name="TextBox 8" id="8"/>
          <p:cNvSpPr txBox="true"/>
          <p:nvPr/>
        </p:nvSpPr>
        <p:spPr>
          <a:xfrm rot="0">
            <a:off x="1350951" y="5502278"/>
            <a:ext cx="6943859" cy="523875"/>
          </a:xfrm>
          <a:prstGeom prst="rect">
            <a:avLst/>
          </a:prstGeom>
        </p:spPr>
        <p:txBody>
          <a:bodyPr anchor="t" rtlCol="false" tIns="0" lIns="0" bIns="0" rIns="0">
            <a:spAutoFit/>
          </a:bodyPr>
          <a:lstStyle/>
          <a:p>
            <a:pPr algn="l">
              <a:lnSpc>
                <a:spcPts val="4200"/>
              </a:lnSpc>
            </a:pPr>
          </a:p>
        </p:txBody>
      </p:sp>
      <p:sp>
        <p:nvSpPr>
          <p:cNvPr name="TextBox 9" id="9"/>
          <p:cNvSpPr txBox="true"/>
          <p:nvPr/>
        </p:nvSpPr>
        <p:spPr>
          <a:xfrm rot="0">
            <a:off x="9144000" y="1483362"/>
            <a:ext cx="7592811" cy="6510655"/>
          </a:xfrm>
          <a:prstGeom prst="rect">
            <a:avLst/>
          </a:prstGeom>
        </p:spPr>
        <p:txBody>
          <a:bodyPr anchor="t" rtlCol="false" tIns="0" lIns="0" bIns="0" rIns="0">
            <a:spAutoFit/>
          </a:bodyPr>
          <a:lstStyle/>
          <a:p>
            <a:pPr algn="l" marL="442596" indent="-221298" lvl="1">
              <a:lnSpc>
                <a:spcPts val="2870"/>
              </a:lnSpc>
              <a:buAutoNum type="arabicPeriod" startAt="1"/>
            </a:pPr>
            <a:r>
              <a:rPr lang="en-US" sz="2050">
                <a:solidFill>
                  <a:srgbClr val="EBEFFE"/>
                </a:solidFill>
                <a:latin typeface="Raleway"/>
                <a:ea typeface="Raleway"/>
                <a:cs typeface="Raleway"/>
                <a:sym typeface="Raleway"/>
              </a:rPr>
              <a:t>Data was turned into a time series format using ts()</a:t>
            </a:r>
          </a:p>
          <a:p>
            <a:pPr algn="l" marL="442596" indent="-221298" lvl="1">
              <a:lnSpc>
                <a:spcPts val="2870"/>
              </a:lnSpc>
              <a:buAutoNum type="arabicPeriod" startAt="1"/>
            </a:pPr>
            <a:r>
              <a:rPr lang="en-US" sz="2050">
                <a:solidFill>
                  <a:srgbClr val="EBEFFE"/>
                </a:solidFill>
                <a:latin typeface="Raleway"/>
                <a:ea typeface="Raleway"/>
                <a:cs typeface="Raleway"/>
                <a:sym typeface="Raleway"/>
              </a:rPr>
              <a:t>Both pCO2 and diversity indices were plotted across time to illustrate trends across time </a:t>
            </a:r>
          </a:p>
          <a:p>
            <a:pPr algn="l" marL="442596" indent="-221298" lvl="1">
              <a:lnSpc>
                <a:spcPts val="2870"/>
              </a:lnSpc>
              <a:buAutoNum type="arabicPeriod" startAt="1"/>
            </a:pPr>
            <a:r>
              <a:rPr lang="en-US" sz="2050">
                <a:solidFill>
                  <a:srgbClr val="EBEFFE"/>
                </a:solidFill>
                <a:latin typeface="Raleway"/>
                <a:ea typeface="Raleway"/>
                <a:cs typeface="Raleway"/>
                <a:sym typeface="Raleway"/>
              </a:rPr>
              <a:t>A cross-correlation was performed using the ccf() function</a:t>
            </a:r>
          </a:p>
          <a:p>
            <a:pPr algn="l" marL="885192" indent="-295064" lvl="2">
              <a:lnSpc>
                <a:spcPts val="2870"/>
              </a:lnSpc>
              <a:buAutoNum type="alphaLcPeriod" startAt="1"/>
            </a:pPr>
            <a:r>
              <a:rPr lang="en-US" sz="2050">
                <a:solidFill>
                  <a:srgbClr val="EBEFFE"/>
                </a:solidFill>
                <a:latin typeface="Raleway"/>
                <a:ea typeface="Raleway"/>
                <a:cs typeface="Raleway"/>
                <a:sym typeface="Raleway"/>
              </a:rPr>
              <a:t>This function examines how the values of diversity may be related to past values of pCO2</a:t>
            </a:r>
          </a:p>
          <a:p>
            <a:pPr algn="l" marL="442596" indent="-221298" lvl="1">
              <a:lnSpc>
                <a:spcPts val="2870"/>
              </a:lnSpc>
              <a:buAutoNum type="arabicPeriod" startAt="1"/>
            </a:pPr>
            <a:r>
              <a:rPr lang="en-US" sz="2050">
                <a:solidFill>
                  <a:srgbClr val="EBEFFE"/>
                </a:solidFill>
                <a:latin typeface="Raleway"/>
                <a:ea typeface="Raleway"/>
                <a:cs typeface="Raleway"/>
                <a:sym typeface="Raleway"/>
              </a:rPr>
              <a:t>An ARIMA model was autofitted using auto.arima() which finds the model with the lowest AIC value </a:t>
            </a:r>
          </a:p>
          <a:p>
            <a:pPr algn="l" marL="885192" indent="-295064" lvl="2">
              <a:lnSpc>
                <a:spcPts val="2870"/>
              </a:lnSpc>
              <a:buAutoNum type="alphaLcPeriod" startAt="1"/>
            </a:pPr>
            <a:r>
              <a:rPr lang="en-US" sz="2050">
                <a:solidFill>
                  <a:srgbClr val="EBEFFE"/>
                </a:solidFill>
                <a:latin typeface="Raleway"/>
                <a:ea typeface="Raleway"/>
                <a:cs typeface="Raleway"/>
                <a:sym typeface="Raleway"/>
              </a:rPr>
              <a:t>This is a model used to predict future values based on past values. We checked the fit using the Ljung-Box test</a:t>
            </a:r>
          </a:p>
          <a:p>
            <a:pPr algn="l" marL="442596" indent="-221298" lvl="1">
              <a:lnSpc>
                <a:spcPts val="2870"/>
              </a:lnSpc>
              <a:buAutoNum type="arabicPeriod" startAt="1"/>
            </a:pPr>
            <a:r>
              <a:rPr lang="en-US" sz="2050">
                <a:solidFill>
                  <a:srgbClr val="EBEFFE"/>
                </a:solidFill>
                <a:latin typeface="Raleway"/>
                <a:ea typeface="Raleway"/>
                <a:cs typeface="Raleway"/>
                <a:sym typeface="Raleway"/>
              </a:rPr>
              <a:t>The forecast() function was used to forecast pCO2 values into the future (Hyndman et al., 2024)</a:t>
            </a:r>
          </a:p>
          <a:p>
            <a:pPr algn="l" marL="885192" indent="-295064" lvl="2">
              <a:lnSpc>
                <a:spcPts val="2870"/>
              </a:lnSpc>
              <a:buAutoNum type="alphaLcPeriod" startAt="1"/>
            </a:pPr>
            <a:r>
              <a:rPr lang="en-US" sz="2050">
                <a:solidFill>
                  <a:srgbClr val="EBEFFE"/>
                </a:solidFill>
                <a:latin typeface="Raleway"/>
                <a:ea typeface="Raleway"/>
                <a:cs typeface="Raleway"/>
                <a:sym typeface="Raleway"/>
              </a:rPr>
              <a:t>Values for the forecast were extracted and turned into numeric values</a:t>
            </a:r>
          </a:p>
          <a:p>
            <a:pPr algn="l" marL="442596" indent="-221298" lvl="1">
              <a:lnSpc>
                <a:spcPts val="2870"/>
              </a:lnSpc>
              <a:buAutoNum type="arabicPeriod" startAt="1"/>
            </a:pPr>
            <a:r>
              <a:rPr lang="en-US" sz="2050">
                <a:solidFill>
                  <a:srgbClr val="EBEFFE"/>
                </a:solidFill>
                <a:latin typeface="Raleway"/>
                <a:ea typeface="Raleway"/>
                <a:cs typeface="Raleway"/>
                <a:sym typeface="Raleway"/>
              </a:rPr>
              <a:t>The forecast() function was used again to forecast diversity indices, with pCO2 forecasted values as the xreg argument (Hyndman et al., 2024)</a:t>
            </a:r>
          </a:p>
        </p:txBody>
      </p:sp>
      <p:sp>
        <p:nvSpPr>
          <p:cNvPr name="TextBox 10" id="10"/>
          <p:cNvSpPr txBox="true"/>
          <p:nvPr/>
        </p:nvSpPr>
        <p:spPr>
          <a:xfrm rot="0">
            <a:off x="8935021" y="9785674"/>
            <a:ext cx="8891789" cy="247650"/>
          </a:xfrm>
          <a:prstGeom prst="rect">
            <a:avLst/>
          </a:prstGeom>
        </p:spPr>
        <p:txBody>
          <a:bodyPr anchor="t" rtlCol="false" tIns="0" lIns="0" bIns="0" rIns="0">
            <a:spAutoFit/>
          </a:bodyPr>
          <a:lstStyle/>
          <a:p>
            <a:pPr algn="r">
              <a:lnSpc>
                <a:spcPts val="2100"/>
              </a:lnSpc>
            </a:pPr>
            <a:r>
              <a:rPr lang="en-US" sz="1500" i="true">
                <a:solidFill>
                  <a:srgbClr val="364182"/>
                </a:solidFill>
                <a:latin typeface="Playfair Display Italics"/>
                <a:ea typeface="Playfair Display Italics"/>
                <a:cs typeface="Playfair Display Italics"/>
                <a:sym typeface="Playfair Display Italics"/>
              </a:rPr>
              <a:t>Learn and Act Lecture Series: Orcas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EBEFFE"/>
        </a:solidFill>
      </p:bgPr>
    </p:bg>
    <p:spTree>
      <p:nvGrpSpPr>
        <p:cNvPr id="1" name=""/>
        <p:cNvGrpSpPr/>
        <p:nvPr/>
      </p:nvGrpSpPr>
      <p:grpSpPr>
        <a:xfrm>
          <a:off x="0" y="0"/>
          <a:ext cx="0" cy="0"/>
          <a:chOff x="0" y="0"/>
          <a:chExt cx="0" cy="0"/>
        </a:xfrm>
      </p:grpSpPr>
      <p:sp>
        <p:nvSpPr>
          <p:cNvPr name="AutoShape 2" id="2"/>
          <p:cNvSpPr/>
          <p:nvPr/>
        </p:nvSpPr>
        <p:spPr>
          <a:xfrm rot="0">
            <a:off x="7607200" y="1133475"/>
            <a:ext cx="9791700" cy="7258050"/>
          </a:xfrm>
          <a:prstGeom prst="rect">
            <a:avLst/>
          </a:prstGeom>
          <a:solidFill>
            <a:srgbClr val="364182"/>
          </a:solidFill>
        </p:spPr>
      </p:sp>
      <p:sp>
        <p:nvSpPr>
          <p:cNvPr name="AutoShape 3" id="3"/>
          <p:cNvSpPr/>
          <p:nvPr/>
        </p:nvSpPr>
        <p:spPr>
          <a:xfrm rot="0">
            <a:off x="889055" y="2945765"/>
            <a:ext cx="7867651" cy="3633470"/>
          </a:xfrm>
          <a:prstGeom prst="rect">
            <a:avLst/>
          </a:prstGeom>
          <a:gradFill rotWithShape="true">
            <a:gsLst>
              <a:gs pos="0">
                <a:srgbClr val="8C52FF">
                  <a:alpha val="100000"/>
                </a:srgbClr>
              </a:gs>
              <a:gs pos="100000">
                <a:srgbClr val="5CE1E6">
                  <a:alpha val="100000"/>
                </a:srgbClr>
              </a:gs>
            </a:gsLst>
            <a:lin ang="0"/>
          </a:gradFill>
        </p:spPr>
      </p:sp>
      <p:grpSp>
        <p:nvGrpSpPr>
          <p:cNvPr name="Group 4" id="4"/>
          <p:cNvGrpSpPr/>
          <p:nvPr/>
        </p:nvGrpSpPr>
        <p:grpSpPr>
          <a:xfrm rot="0">
            <a:off x="889055" y="2945768"/>
            <a:ext cx="7867651" cy="3633467"/>
            <a:chOff x="0" y="0"/>
            <a:chExt cx="1218905" cy="562919"/>
          </a:xfrm>
        </p:grpSpPr>
        <p:sp>
          <p:nvSpPr>
            <p:cNvPr name="Freeform 5" id="5"/>
            <p:cNvSpPr/>
            <p:nvPr/>
          </p:nvSpPr>
          <p:spPr>
            <a:xfrm flipH="false" flipV="false" rot="0">
              <a:off x="0" y="0"/>
              <a:ext cx="1218905" cy="562919"/>
            </a:xfrm>
            <a:custGeom>
              <a:avLst/>
              <a:gdLst/>
              <a:ahLst/>
              <a:cxnLst/>
              <a:rect r="r" b="b" t="t" l="l"/>
              <a:pathLst>
                <a:path h="562919" w="1218905">
                  <a:moveTo>
                    <a:pt x="0" y="0"/>
                  </a:moveTo>
                  <a:lnTo>
                    <a:pt x="1218905" y="0"/>
                  </a:lnTo>
                  <a:lnTo>
                    <a:pt x="1218905" y="562919"/>
                  </a:lnTo>
                  <a:lnTo>
                    <a:pt x="0" y="562919"/>
                  </a:lnTo>
                  <a:close/>
                </a:path>
              </a:pathLst>
            </a:custGeom>
            <a:blipFill>
              <a:blip r:embed="rId2"/>
              <a:stretch>
                <a:fillRect l="0" t="-1967" r="0" b="-1967"/>
              </a:stretch>
            </a:blipFill>
          </p:spPr>
        </p:sp>
      </p:grpSp>
      <p:sp>
        <p:nvSpPr>
          <p:cNvPr name="AutoShape 6" id="6"/>
          <p:cNvSpPr/>
          <p:nvPr/>
        </p:nvSpPr>
        <p:spPr>
          <a:xfrm rot="0">
            <a:off x="-342900" y="9542787"/>
            <a:ext cx="18974159" cy="1048289"/>
          </a:xfrm>
          <a:prstGeom prst="rect">
            <a:avLst/>
          </a:prstGeom>
          <a:solidFill>
            <a:srgbClr val="364182"/>
          </a:solidFill>
        </p:spPr>
      </p:sp>
      <p:sp>
        <p:nvSpPr>
          <p:cNvPr name="TextBox 7" id="7"/>
          <p:cNvSpPr txBox="true"/>
          <p:nvPr/>
        </p:nvSpPr>
        <p:spPr>
          <a:xfrm rot="0">
            <a:off x="1350951" y="3260727"/>
            <a:ext cx="6943859" cy="2889250"/>
          </a:xfrm>
          <a:prstGeom prst="rect">
            <a:avLst/>
          </a:prstGeom>
        </p:spPr>
        <p:txBody>
          <a:bodyPr anchor="t" rtlCol="false" tIns="0" lIns="0" bIns="0" rIns="0">
            <a:spAutoFit/>
          </a:bodyPr>
          <a:lstStyle/>
          <a:p>
            <a:pPr algn="l">
              <a:lnSpc>
                <a:spcPts val="7700"/>
              </a:lnSpc>
            </a:pPr>
            <a:r>
              <a:rPr lang="en-US" b="true" sz="5500">
                <a:solidFill>
                  <a:srgbClr val="EBEFFE"/>
                </a:solidFill>
                <a:latin typeface="Playfair Display Bold"/>
                <a:ea typeface="Playfair Display Bold"/>
                <a:cs typeface="Playfair Display Bold"/>
                <a:sym typeface="Playfair Display Bold"/>
              </a:rPr>
              <a:t>Statistical methodology - linear model</a:t>
            </a:r>
          </a:p>
        </p:txBody>
      </p:sp>
      <p:sp>
        <p:nvSpPr>
          <p:cNvPr name="TextBox 8" id="8"/>
          <p:cNvSpPr txBox="true"/>
          <p:nvPr/>
        </p:nvSpPr>
        <p:spPr>
          <a:xfrm rot="0">
            <a:off x="1350951" y="5502278"/>
            <a:ext cx="6943859" cy="523875"/>
          </a:xfrm>
          <a:prstGeom prst="rect">
            <a:avLst/>
          </a:prstGeom>
        </p:spPr>
        <p:txBody>
          <a:bodyPr anchor="t" rtlCol="false" tIns="0" lIns="0" bIns="0" rIns="0">
            <a:spAutoFit/>
          </a:bodyPr>
          <a:lstStyle/>
          <a:p>
            <a:pPr algn="l">
              <a:lnSpc>
                <a:spcPts val="4200"/>
              </a:lnSpc>
            </a:pPr>
          </a:p>
        </p:txBody>
      </p:sp>
      <p:sp>
        <p:nvSpPr>
          <p:cNvPr name="TextBox 9" id="9"/>
          <p:cNvSpPr txBox="true"/>
          <p:nvPr/>
        </p:nvSpPr>
        <p:spPr>
          <a:xfrm rot="0">
            <a:off x="9144179" y="1724033"/>
            <a:ext cx="7592794" cy="6791309"/>
          </a:xfrm>
          <a:prstGeom prst="rect">
            <a:avLst/>
          </a:prstGeom>
        </p:spPr>
        <p:txBody>
          <a:bodyPr anchor="t" rtlCol="false" tIns="0" lIns="0" bIns="0" rIns="0">
            <a:spAutoFit/>
          </a:bodyPr>
          <a:lstStyle/>
          <a:p>
            <a:pPr algn="l" marL="485774" indent="-242887" lvl="1">
              <a:lnSpc>
                <a:spcPts val="3149"/>
              </a:lnSpc>
              <a:buAutoNum type="arabicPeriod" startAt="1"/>
            </a:pPr>
            <a:r>
              <a:rPr lang="en-US" sz="2249">
                <a:solidFill>
                  <a:srgbClr val="EBEFFE"/>
                </a:solidFill>
                <a:latin typeface="Raleway"/>
                <a:ea typeface="Raleway"/>
                <a:cs typeface="Raleway"/>
                <a:sym typeface="Raleway"/>
              </a:rPr>
              <a:t>Plankton diversity and median pCO2 were combined into a single dataframe using merge()</a:t>
            </a:r>
          </a:p>
          <a:p>
            <a:pPr algn="l" marL="485774" indent="-242887" lvl="1">
              <a:lnSpc>
                <a:spcPts val="3149"/>
              </a:lnSpc>
              <a:buAutoNum type="arabicPeriod" startAt="1"/>
            </a:pPr>
            <a:r>
              <a:rPr lang="en-US" sz="2249">
                <a:solidFill>
                  <a:srgbClr val="EBEFFE"/>
                </a:solidFill>
                <a:latin typeface="Raleway"/>
                <a:ea typeface="Raleway"/>
                <a:cs typeface="Raleway"/>
                <a:sym typeface="Raleway"/>
              </a:rPr>
              <a:t>Median pCO2 was plotted against time to examine temporal trends</a:t>
            </a:r>
          </a:p>
          <a:p>
            <a:pPr algn="l" marL="485774" indent="-242887" lvl="1">
              <a:lnSpc>
                <a:spcPts val="3149"/>
              </a:lnSpc>
              <a:buAutoNum type="arabicPeriod" startAt="1"/>
            </a:pPr>
            <a:r>
              <a:rPr lang="en-US" sz="2249">
                <a:solidFill>
                  <a:srgbClr val="EBEFFE"/>
                </a:solidFill>
                <a:latin typeface="Raleway"/>
                <a:ea typeface="Raleway"/>
                <a:cs typeface="Raleway"/>
                <a:sym typeface="Raleway"/>
              </a:rPr>
              <a:t>A simple linear model was constructed using lm() with a formula of Shannon’s diversity ~ Median pCO2</a:t>
            </a:r>
          </a:p>
          <a:p>
            <a:pPr algn="l" marL="485774" indent="-242887" lvl="1">
              <a:lnSpc>
                <a:spcPts val="3149"/>
              </a:lnSpc>
              <a:buAutoNum type="arabicPeriod" startAt="1"/>
            </a:pPr>
            <a:r>
              <a:rPr lang="en-US" sz="2249">
                <a:solidFill>
                  <a:srgbClr val="EBEFFE"/>
                </a:solidFill>
                <a:latin typeface="Raleway"/>
                <a:ea typeface="Raleway"/>
                <a:cs typeface="Raleway"/>
                <a:sym typeface="Raleway"/>
              </a:rPr>
              <a:t>Model diagnostics were assessed using plot()</a:t>
            </a:r>
          </a:p>
          <a:p>
            <a:pPr algn="l" marL="485774" indent="-242887" lvl="1">
              <a:lnSpc>
                <a:spcPts val="3149"/>
              </a:lnSpc>
              <a:buAutoNum type="arabicPeriod" startAt="1"/>
            </a:pPr>
            <a:r>
              <a:rPr lang="en-US" sz="2249">
                <a:solidFill>
                  <a:srgbClr val="EBEFFE"/>
                </a:solidFill>
                <a:latin typeface="Raleway"/>
                <a:ea typeface="Raleway"/>
                <a:cs typeface="Raleway"/>
                <a:sym typeface="Raleway"/>
              </a:rPr>
              <a:t>A linear model was then constructed using lm() with a formula of Median pCO2 ~ Year, and was used with the predict() function to predict pCO2 values from 2019-2035</a:t>
            </a:r>
          </a:p>
          <a:p>
            <a:pPr algn="l" marL="485774" indent="-242887" lvl="1">
              <a:lnSpc>
                <a:spcPts val="3149"/>
              </a:lnSpc>
              <a:buAutoNum type="arabicPeriod" startAt="1"/>
            </a:pPr>
            <a:r>
              <a:rPr lang="en-US" sz="2249">
                <a:solidFill>
                  <a:srgbClr val="EBEFFE"/>
                </a:solidFill>
                <a:latin typeface="Raleway"/>
                <a:ea typeface="Raleway"/>
                <a:cs typeface="Raleway"/>
                <a:sym typeface="Raleway"/>
              </a:rPr>
              <a:t>These predictions were used alongside the original model to create predictions for plankton diversity from 2019-2035</a:t>
            </a:r>
          </a:p>
          <a:p>
            <a:pPr algn="l">
              <a:lnSpc>
                <a:spcPts val="3149"/>
              </a:lnSpc>
            </a:pPr>
          </a:p>
          <a:p>
            <a:pPr algn="l">
              <a:lnSpc>
                <a:spcPts val="3149"/>
              </a:lnSpc>
            </a:pPr>
          </a:p>
          <a:p>
            <a:pPr algn="l">
              <a:lnSpc>
                <a:spcPts val="3149"/>
              </a:lnSpc>
            </a:pPr>
          </a:p>
        </p:txBody>
      </p:sp>
      <p:sp>
        <p:nvSpPr>
          <p:cNvPr name="TextBox 10" id="10"/>
          <p:cNvSpPr txBox="true"/>
          <p:nvPr/>
        </p:nvSpPr>
        <p:spPr>
          <a:xfrm rot="0">
            <a:off x="8935021" y="9785674"/>
            <a:ext cx="8891789" cy="247650"/>
          </a:xfrm>
          <a:prstGeom prst="rect">
            <a:avLst/>
          </a:prstGeom>
        </p:spPr>
        <p:txBody>
          <a:bodyPr anchor="t" rtlCol="false" tIns="0" lIns="0" bIns="0" rIns="0">
            <a:spAutoFit/>
          </a:bodyPr>
          <a:lstStyle/>
          <a:p>
            <a:pPr algn="r">
              <a:lnSpc>
                <a:spcPts val="2100"/>
              </a:lnSpc>
            </a:pPr>
            <a:r>
              <a:rPr lang="en-US" sz="1500" i="true">
                <a:solidFill>
                  <a:srgbClr val="364182"/>
                </a:solidFill>
                <a:latin typeface="Playfair Display Italics"/>
                <a:ea typeface="Playfair Display Italics"/>
                <a:cs typeface="Playfair Display Italics"/>
                <a:sym typeface="Playfair Display Italics"/>
              </a:rPr>
              <a:t>Learn and Act Lecture Series: Orcas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DAGXm_M-0Xg</dc:identifier>
  <dcterms:modified xsi:type="dcterms:W3CDTF">2011-08-01T06:04:30Z</dcterms:modified>
  <cp:revision>1</cp:revision>
  <dc:title>EEB313 final presentation</dc:title>
</cp:coreProperties>
</file>

<file path=docProps/thumbnail.jpeg>
</file>